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80" r:id="rId2"/>
    <p:sldId id="281" r:id="rId3"/>
    <p:sldId id="291" r:id="rId4"/>
    <p:sldId id="292" r:id="rId5"/>
    <p:sldId id="293" r:id="rId6"/>
    <p:sldId id="294" r:id="rId7"/>
    <p:sldId id="295" r:id="rId8"/>
    <p:sldId id="353" r:id="rId9"/>
    <p:sldId id="354" r:id="rId10"/>
    <p:sldId id="355" r:id="rId11"/>
    <p:sldId id="356" r:id="rId12"/>
    <p:sldId id="358" r:id="rId13"/>
    <p:sldId id="359" r:id="rId14"/>
    <p:sldId id="363" r:id="rId15"/>
    <p:sldId id="368" r:id="rId16"/>
    <p:sldId id="282" r:id="rId17"/>
    <p:sldId id="296" r:id="rId18"/>
    <p:sldId id="297" r:id="rId19"/>
    <p:sldId id="298" r:id="rId20"/>
    <p:sldId id="299" r:id="rId21"/>
    <p:sldId id="300" r:id="rId22"/>
    <p:sldId id="302" r:id="rId23"/>
    <p:sldId id="303" r:id="rId24"/>
    <p:sldId id="360" r:id="rId25"/>
    <p:sldId id="362" r:id="rId26"/>
    <p:sldId id="364" r:id="rId27"/>
    <p:sldId id="366" r:id="rId28"/>
    <p:sldId id="28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61" r:id="rId37"/>
    <p:sldId id="357" r:id="rId38"/>
    <p:sldId id="367" r:id="rId39"/>
    <p:sldId id="369" r:id="rId40"/>
    <p:sldId id="371" r:id="rId41"/>
    <p:sldId id="284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65" r:id="rId50"/>
    <p:sldId id="370" r:id="rId51"/>
    <p:sldId id="289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28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72" r:id="rId68"/>
    <p:sldId id="384" r:id="rId69"/>
    <p:sldId id="375" r:id="rId70"/>
    <p:sldId id="380" r:id="rId71"/>
    <p:sldId id="286" r:id="rId72"/>
    <p:sldId id="333" r:id="rId73"/>
    <p:sldId id="334" r:id="rId74"/>
    <p:sldId id="335" r:id="rId75"/>
    <p:sldId id="336" r:id="rId76"/>
    <p:sldId id="337" r:id="rId77"/>
    <p:sldId id="344" r:id="rId78"/>
    <p:sldId id="345" r:id="rId79"/>
    <p:sldId id="373" r:id="rId80"/>
    <p:sldId id="379" r:id="rId81"/>
    <p:sldId id="382" r:id="rId82"/>
    <p:sldId id="383" r:id="rId83"/>
    <p:sldId id="287" r:id="rId84"/>
    <p:sldId id="347" r:id="rId85"/>
    <p:sldId id="348" r:id="rId86"/>
    <p:sldId id="378" r:id="rId87"/>
    <p:sldId id="290" r:id="rId88"/>
    <p:sldId id="338" r:id="rId89"/>
    <p:sldId id="339" r:id="rId90"/>
    <p:sldId id="340" r:id="rId91"/>
    <p:sldId id="341" r:id="rId92"/>
    <p:sldId id="342" r:id="rId93"/>
    <p:sldId id="349" r:id="rId94"/>
    <p:sldId id="374" r:id="rId95"/>
    <p:sldId id="377" r:id="rId96"/>
    <p:sldId id="381" r:id="rId97"/>
    <p:sldId id="288" r:id="rId98"/>
    <p:sldId id="376" r:id="rId99"/>
    <p:sldId id="350" r:id="rId100"/>
    <p:sldId id="343" r:id="rId101"/>
    <p:sldId id="352" r:id="rId10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85598" autoAdjust="0"/>
  </p:normalViewPr>
  <p:slideViewPr>
    <p:cSldViewPr snapToGrid="0" snapToObjects="1">
      <p:cViewPr varScale="1">
        <p:scale>
          <a:sx n="67" d="100"/>
          <a:sy n="67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219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83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60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82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01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15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81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064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66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68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06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0A34-AB71-0147-9FC6-4982B1C86C4A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E227-6F5C-F241-B0D7-3E2D82A993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201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gif"/><Relationship Id="rId4" Type="http://schemas.openxmlformats.org/officeDocument/2006/relationships/image" Target="../media/image9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8763" y="2236478"/>
            <a:ext cx="42397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微软雅黑"/>
                <a:ea typeface="微软雅黑"/>
                <a:cs typeface="微软雅黑"/>
              </a:rPr>
              <a:t>五十音图的平片书写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B8FB4A-3D0A-5148-9F29-C7D9B7296091}"/>
              </a:ext>
            </a:extLst>
          </p:cNvPr>
          <p:cNvSpPr/>
          <p:nvPr/>
        </p:nvSpPr>
        <p:spPr>
          <a:xfrm>
            <a:off x="533400" y="2709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b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</a:br>
            <a:r>
              <a:rPr lang="en-US" altLang="zh-CN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2.2</a:t>
            </a:r>
            <a: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第二节 复合句</a:t>
            </a:r>
            <a:endParaRPr lang="en-US" altLang="zh-CN" dirty="0">
              <a:solidFill>
                <a:schemeClr val="bg1"/>
              </a:solidFill>
              <a:latin typeface="Helvetica Neue For Numb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8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4"/>
          <p:cNvSpPr/>
          <p:nvPr/>
        </p:nvSpPr>
        <p:spPr>
          <a:xfrm>
            <a:off x="1781064" y="1490114"/>
            <a:ext cx="3826473" cy="148863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微软雅黑"/>
                <a:ea typeface="微软雅黑"/>
                <a:cs typeface="微软雅黑"/>
              </a:rPr>
              <a:t>青い</a:t>
            </a:r>
            <a:endParaRPr kumimoji="1" lang="en-US" altLang="ja-JP" sz="4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1692" y="1410582"/>
            <a:ext cx="13676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微软雅黑"/>
                <a:ea typeface="微软雅黑"/>
                <a:cs typeface="微软雅黑"/>
              </a:rPr>
              <a:t>あお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485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90036" y="1466332"/>
            <a:ext cx="72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微软雅黑"/>
                <a:ea typeface="微软雅黑"/>
                <a:cs typeface="微软雅黑"/>
              </a:rPr>
              <a:t>ん</a:t>
            </a:r>
            <a:endParaRPr kumimoji="1" lang="zh-CN" altLang="en-US" sz="4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0036" y="2751262"/>
            <a:ext cx="72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微软雅黑"/>
                <a:ea typeface="微软雅黑"/>
                <a:cs typeface="微软雅黑"/>
              </a:rPr>
              <a:t>ン</a:t>
            </a:r>
            <a:endParaRPr kumimoji="1" lang="zh-CN" altLang="en-US" sz="4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6497" y="943112"/>
            <a:ext cx="63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800" dirty="0">
                <a:latin typeface="微软雅黑"/>
                <a:ea typeface="微软雅黑"/>
                <a:cs typeface="微软雅黑"/>
              </a:rPr>
              <a:t>n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34851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836926"/>
              </p:ext>
            </p:extLst>
          </p:nvPr>
        </p:nvGraphicFramePr>
        <p:xfrm>
          <a:off x="1524000" y="1047750"/>
          <a:ext cx="6096000" cy="310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101</a:t>
            </a:fld>
            <a:endParaRPr kumimoji="0" lang="ja-JP" altLang="en-US"/>
          </a:p>
        </p:txBody>
      </p:sp>
      <p:sp>
        <p:nvSpPr>
          <p:cNvPr id="8" name="圆角矩形 7"/>
          <p:cNvSpPr/>
          <p:nvPr/>
        </p:nvSpPr>
        <p:spPr>
          <a:xfrm flipH="1" flipV="1">
            <a:off x="8932440" y="0"/>
            <a:ext cx="193269" cy="1781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7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383207"/>
              </p:ext>
            </p:extLst>
          </p:nvPr>
        </p:nvGraphicFramePr>
        <p:xfrm>
          <a:off x="1524000" y="357245"/>
          <a:ext cx="7505075" cy="436782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0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4795">
                <a:tc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あ段　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い段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う段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え段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お段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あ行　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あ　ア　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a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い　イ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I</a:t>
                      </a:r>
                      <a:endParaRPr kumimoji="1" lang="en-US" altLang="ja-JP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う　ウ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u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え　エ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e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お　オ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o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か行　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k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か　カ　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ka</a:t>
                      </a:r>
                      <a:endParaRPr kumimoji="1" lang="en-US" altLang="ja-JP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き　キ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ki</a:t>
                      </a:r>
                      <a:endParaRPr kumimoji="1" lang="en-US" altLang="ja-JP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く　ク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ku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け　ケ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ke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こ　コ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ko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さ行　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s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さ　サ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sa</a:t>
                      </a:r>
                      <a:endParaRPr kumimoji="1" lang="en-US" altLang="ja-JP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し　シ</a:t>
                      </a:r>
                      <a:r>
                        <a:rPr kumimoji="1" lang="en-US" altLang="ja-JP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</a:t>
                      </a:r>
                      <a:r>
                        <a:rPr kumimoji="1" lang="en-US" altLang="ja-JP" sz="1400" dirty="0" err="1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shi</a:t>
                      </a:r>
                      <a:endParaRPr kumimoji="1" lang="ja-JP" altLang="en-US" sz="1400" dirty="0">
                        <a:solidFill>
                          <a:srgbClr val="FF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す　ス</a:t>
                      </a:r>
                      <a:r>
                        <a:rPr kumimoji="1" lang="en-US" altLang="en-US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en-US" sz="1400" dirty="0" err="1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su</a:t>
                      </a:r>
                      <a:endParaRPr kumimoji="1" lang="ja-JP" altLang="en-US" sz="1400" dirty="0">
                        <a:solidFill>
                          <a:srgbClr val="FF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せ　セ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se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そ　ソ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so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156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た行　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t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た　タ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 ta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ち　チ</a:t>
                      </a:r>
                      <a:r>
                        <a:rPr kumimoji="1" lang="en-US" altLang="ja-JP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chi</a:t>
                      </a:r>
                      <a:endParaRPr kumimoji="1" lang="ja-JP" altLang="en-US" sz="1400" dirty="0">
                        <a:solidFill>
                          <a:srgbClr val="FF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つ　ツ</a:t>
                      </a:r>
                      <a:r>
                        <a:rPr kumimoji="1" lang="en-US" altLang="ja-JP" sz="14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</a:t>
                      </a:r>
                      <a:r>
                        <a:rPr kumimoji="1" lang="en-US" altLang="ja-JP" sz="1400" dirty="0" err="1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tsu</a:t>
                      </a:r>
                      <a:endParaRPr kumimoji="1" lang="ja-JP" altLang="en-US" sz="1400" dirty="0">
                        <a:solidFill>
                          <a:srgbClr val="FF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て　テ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latin typeface="微软雅黑"/>
                          <a:ea typeface="微软雅黑"/>
                          <a:cs typeface="微软雅黑"/>
                        </a:rPr>
                        <a:t>te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latin typeface="微软雅黑"/>
                          <a:ea typeface="微软雅黑"/>
                          <a:cs typeface="微软雅黑"/>
                        </a:rPr>
                        <a:t>と　ト</a:t>
                      </a:r>
                      <a:r>
                        <a:rPr kumimoji="1" lang="en-US" altLang="ja-JP" sz="1400" dirty="0">
                          <a:latin typeface="微软雅黑"/>
                          <a:ea typeface="微软雅黑"/>
                          <a:cs typeface="微软雅黑"/>
                        </a:rPr>
                        <a:t>   to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な行　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</a:t>
                      </a:r>
                      <a:endParaRPr kumimoji="1" lang="ja-JP" alt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な　ナ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</a:t>
                      </a:r>
                      <a:r>
                        <a:rPr kumimoji="1" lang="en-US" altLang="ja-JP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na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に　ニ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ni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ぬ　ヌ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nu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ね　ネ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ne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の　ノ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no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は行　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は　ハ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ha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ひ　ヒ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hi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ふ　フ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</a:t>
                      </a:r>
                      <a:r>
                        <a:rPr kumimoji="1" lang="en-US" altLang="ja-JP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fu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へ　ヘ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he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ほ　ホ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ho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ま行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m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ま　マ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ma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み　ミ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mi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む　ム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mu 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め　メ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me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も　モ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kumimoji="1" lang="en-US" altLang="ja-JP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mo</a:t>
                      </a:r>
                      <a:endParaRPr kumimoji="1" lang="en-US" altLang="ja-JP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や行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y</a:t>
                      </a:r>
                      <a:endParaRPr kumimoji="1" lang="ja-JP" altLang="en-US" sz="1400" b="1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や　ヤ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ya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い　イ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yi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ゆ　ユ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ja-JP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yu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え　エ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e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よ　ヨ</a:t>
                      </a:r>
                      <a:r>
                        <a:rPr kumimoji="1" lang="en-US" altLang="ja-JP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yo</a:t>
                      </a:r>
                      <a:endParaRPr kumimoji="1" lang="ja-JP" altLang="en-US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517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ら行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r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ら　ラ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ra</a:t>
                      </a:r>
                      <a:endParaRPr kumimoji="1" lang="en-US" altLang="ja-JP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り　リ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ri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る　ル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ru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れ　レ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</a:t>
                      </a:r>
                      <a:r>
                        <a:rPr kumimoji="1" lang="en-US" altLang="zh-CN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re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ろ　ロ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ro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わ行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w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わ　ワ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wa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い　イ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</a:t>
                      </a:r>
                      <a:r>
                        <a:rPr kumimoji="1" lang="en-US" altLang="zh-CN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i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う　ウ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  u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え　エ　e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を　ヲ</a:t>
                      </a:r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  </a:t>
                      </a:r>
                      <a:r>
                        <a:rPr kumimoji="1" lang="en-US" altLang="ja-JP" sz="1400" dirty="0" err="1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wo</a:t>
                      </a:r>
                      <a:endParaRPr kumimoji="1" lang="en-US" altLang="ja-JP" sz="14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9804" y="128302"/>
            <a:ext cx="123160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五十音图</a:t>
            </a:r>
          </a:p>
        </p:txBody>
      </p:sp>
    </p:spTree>
    <p:extLst>
      <p:ext uri="{BB962C8B-B14F-4D97-AF65-F5344CB8AC3E}">
        <p14:creationId xmlns:p14="http://schemas.microsoft.com/office/powerpoint/2010/main" val="139740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13984" y="1139948"/>
            <a:ext cx="68070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找出平假名对应的正确的片假名。あ（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イ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ア　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ウ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エ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4645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8892" y="1849003"/>
            <a:ext cx="63837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找出平假名对应的正确的片假名。い（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ウ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エ　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オ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イ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21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74571" y="1399273"/>
            <a:ext cx="59761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找出平假名对应的正确的片假名。え（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エ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オ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ケ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イ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7905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35156" y="1800963"/>
            <a:ext cx="57096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下列哪一项是“愛”的平假名（ ）</a:t>
            </a:r>
          </a:p>
          <a:p>
            <a:endParaRPr lang="zh-CN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えい　　　　　　　　　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あい　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あう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あえ</a:t>
            </a:r>
          </a:p>
        </p:txBody>
      </p:sp>
    </p:spTree>
    <p:extLst>
      <p:ext uri="{BB962C8B-B14F-4D97-AF65-F5344CB8AC3E}">
        <p14:creationId xmlns:p14="http://schemas.microsoft.com/office/powerpoint/2010/main" val="54993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5999" y="1563109"/>
            <a:ext cx="58036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下列不属于あ行的是（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え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う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お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せ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5073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5" descr="か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359" r="30608"/>
          <a:stretch/>
        </p:blipFill>
        <p:spPr>
          <a:xfrm>
            <a:off x="667118" y="487525"/>
            <a:ext cx="4708310" cy="409203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角丸四角形 7"/>
          <p:cNvSpPr/>
          <p:nvPr/>
        </p:nvSpPr>
        <p:spPr>
          <a:xfrm>
            <a:off x="6170838" y="590145"/>
            <a:ext cx="2055940" cy="39894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Heiti SC Light"/>
                <a:ea typeface="Heiti SC Light"/>
                <a:cs typeface="Heiti SC Light"/>
              </a:rPr>
              <a:t>カ　加</a:t>
            </a:r>
            <a:endParaRPr kumimoji="1" lang="en-US" altLang="ja-JP" sz="40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4000" dirty="0">
                <a:latin typeface="Heiti SC Light"/>
                <a:ea typeface="Heiti SC Light"/>
                <a:cs typeface="Heiti SC Light"/>
              </a:rPr>
              <a:t>キ　幾</a:t>
            </a:r>
            <a:endParaRPr lang="en-US" altLang="ja-JP" sz="40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kumimoji="1" lang="ja-JP" altLang="en-US" sz="4000" dirty="0">
                <a:latin typeface="Heiti SC Light"/>
                <a:ea typeface="Heiti SC Light"/>
                <a:cs typeface="Heiti SC Light"/>
              </a:rPr>
              <a:t>ク　久</a:t>
            </a:r>
            <a:endParaRPr kumimoji="1" lang="en-US" altLang="ja-JP" sz="40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4000" dirty="0">
                <a:latin typeface="Heiti SC Light"/>
                <a:ea typeface="Heiti SC Light"/>
                <a:cs typeface="Heiti SC Light"/>
              </a:rPr>
              <a:t>ケ　介</a:t>
            </a:r>
            <a:endParaRPr lang="en-US" altLang="ja-JP" sz="40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kumimoji="1" lang="ja-JP" altLang="en-US" sz="4000" dirty="0">
                <a:latin typeface="Heiti SC Light"/>
                <a:ea typeface="Heiti SC Light"/>
                <a:cs typeface="Heiti SC Light"/>
              </a:rPr>
              <a:t>コ　己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52B3-39AF-7547-A10C-591969C61CA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76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1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8" y="621507"/>
            <a:ext cx="4898767" cy="944364"/>
          </a:xfrm>
          <a:prstGeom prst="rect">
            <a:avLst/>
          </a:prstGeom>
        </p:spPr>
      </p:pic>
      <p:pic>
        <p:nvPicPr>
          <p:cNvPr id="3" name="图片 2" descr="屏幕快照 2018-08-01 下午4.12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40" y="621507"/>
            <a:ext cx="1705023" cy="844690"/>
          </a:xfrm>
          <a:prstGeom prst="rect">
            <a:avLst/>
          </a:prstGeom>
        </p:spPr>
      </p:pic>
      <p:pic>
        <p:nvPicPr>
          <p:cNvPr id="4" name="图片 3" descr="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t="9452" r="6432" b="13125"/>
          <a:stretch/>
        </p:blipFill>
        <p:spPr>
          <a:xfrm>
            <a:off x="1350610" y="2025254"/>
            <a:ext cx="2159239" cy="20413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4037" y="3082649"/>
            <a:ext cx="434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“卡（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ka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）”住了，得用“力”啊</a:t>
            </a:r>
          </a:p>
        </p:txBody>
      </p:sp>
    </p:spTree>
    <p:extLst>
      <p:ext uri="{BB962C8B-B14F-4D97-AF65-F5344CB8AC3E}">
        <p14:creationId xmlns:p14="http://schemas.microsoft.com/office/powerpoint/2010/main" val="72772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14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482"/>
            <a:ext cx="5209065" cy="998935"/>
          </a:xfrm>
          <a:prstGeom prst="rect">
            <a:avLst/>
          </a:prstGeom>
        </p:spPr>
      </p:pic>
      <p:pic>
        <p:nvPicPr>
          <p:cNvPr id="3" name="图片 2" descr="屏幕快照 2018-08-01 下午4.14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81" y="747117"/>
            <a:ext cx="2087980" cy="755650"/>
          </a:xfrm>
          <a:prstGeom prst="rect">
            <a:avLst/>
          </a:prstGeom>
        </p:spPr>
      </p:pic>
      <p:pic>
        <p:nvPicPr>
          <p:cNvPr id="4" name="图片 3" descr="2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r="19377"/>
          <a:stretch/>
        </p:blipFill>
        <p:spPr>
          <a:xfrm>
            <a:off x="836022" y="1991793"/>
            <a:ext cx="2315139" cy="3023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88151" y="3428107"/>
            <a:ext cx="204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Key—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ki</a:t>
            </a:r>
            <a:endParaRPr kumimoji="1" lang="en-US" altLang="zh-CN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474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15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2" y="663574"/>
            <a:ext cx="5458502" cy="906667"/>
          </a:xfrm>
          <a:prstGeom prst="rect">
            <a:avLst/>
          </a:prstGeom>
        </p:spPr>
      </p:pic>
      <p:pic>
        <p:nvPicPr>
          <p:cNvPr id="3" name="图片 2" descr="屏幕快照 2018-08-01 下午4.1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41" y="663574"/>
            <a:ext cx="2135055" cy="7669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3259" y="2949624"/>
            <a:ext cx="604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小于号  总是小于别人就“哭”  片假名为大于号</a:t>
            </a:r>
          </a:p>
        </p:txBody>
      </p:sp>
    </p:spTree>
    <p:extLst>
      <p:ext uri="{BB962C8B-B14F-4D97-AF65-F5344CB8AC3E}">
        <p14:creationId xmlns:p14="http://schemas.microsoft.com/office/powerpoint/2010/main" val="14362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书写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00150"/>
            <a:ext cx="6303779" cy="3742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　　　　　　　　　　　　</a:t>
            </a:r>
            <a:r>
              <a:rPr lang="ja-JP" altLang="en-US" dirty="0"/>
              <a:t>　　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2</a:t>
            </a:fld>
            <a:endParaRPr kumimoji="0" lang="ja-JP" altLang="en-US"/>
          </a:p>
        </p:txBody>
      </p:sp>
      <p:pic>
        <p:nvPicPr>
          <p:cNvPr id="4" name="コンテンツ プレースホルダー 27" descr="a 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t="143" r="27251" b="1957"/>
          <a:stretch/>
        </p:blipFill>
        <p:spPr bwMode="auto">
          <a:xfrm>
            <a:off x="822567" y="964395"/>
            <a:ext cx="5016823" cy="397787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5" name="角丸四角形 4"/>
          <p:cNvSpPr/>
          <p:nvPr/>
        </p:nvSpPr>
        <p:spPr>
          <a:xfrm>
            <a:off x="6927759" y="964395"/>
            <a:ext cx="1388585" cy="417910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ア　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阿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　</a:t>
            </a:r>
            <a:endParaRPr lang="en-US" altLang="ja-JP" sz="2800" dirty="0">
              <a:latin typeface="Heiti SC Light"/>
              <a:ea typeface="Heiti SC Light"/>
              <a:cs typeface="Heiti SC Light"/>
            </a:endParaRPr>
          </a:p>
          <a:p>
            <a:r>
              <a:rPr lang="ja-JP" altLang="ja-JP" sz="2800" dirty="0">
                <a:latin typeface="Heiti SC Light"/>
                <a:ea typeface="Heiti SC Light"/>
                <a:cs typeface="Heiti SC Light"/>
              </a:rPr>
              <a:t>　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　　　　　　　　　</a:t>
            </a:r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イ　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依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　　　　　　　　　　</a:t>
            </a:r>
            <a:endParaRPr lang="en-US" altLang="ja-JP" sz="2800" dirty="0">
              <a:latin typeface="Heiti SC Light"/>
              <a:ea typeface="Heiti SC Light"/>
              <a:cs typeface="Heiti SC Light"/>
            </a:endParaRPr>
          </a:p>
          <a:p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                                           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ウ</a:t>
            </a:r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宇</a:t>
            </a:r>
            <a:endParaRPr lang="en-US" altLang="ja-JP" sz="2800" dirty="0">
              <a:latin typeface="Heiti SC Light"/>
              <a:ea typeface="Heiti SC Light"/>
              <a:cs typeface="Heiti SC Light"/>
            </a:endParaRPr>
          </a:p>
          <a:p>
            <a:r>
              <a:rPr lang="ja-JP" altLang="ja-JP" sz="2800" dirty="0">
                <a:latin typeface="Heiti SC Light"/>
                <a:ea typeface="Heiti SC Light"/>
                <a:cs typeface="Heiti SC Light"/>
              </a:rPr>
              <a:t>　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　　　　　　　　　　エ</a:t>
            </a:r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江</a:t>
            </a:r>
            <a:endParaRPr lang="en-US" altLang="ja-JP" sz="2800" dirty="0">
              <a:latin typeface="Heiti SC Light"/>
              <a:ea typeface="Heiti SC Light"/>
              <a:cs typeface="Heiti SC Light"/>
            </a:endParaRPr>
          </a:p>
          <a:p>
            <a:r>
              <a:rPr lang="ja-JP" altLang="ja-JP" sz="2800" dirty="0">
                <a:latin typeface="Heiti SC Light"/>
                <a:ea typeface="Heiti SC Light"/>
                <a:cs typeface="Heiti SC Light"/>
              </a:rPr>
              <a:t>　</a:t>
            </a:r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　　　　　　　　　　オ</a:t>
            </a:r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於</a:t>
            </a:r>
            <a:r>
              <a:rPr lang="en-US" altLang="ja-JP" sz="28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3C9370-58B6-1849-BD62-CE18C456A747}"/>
              </a:ext>
            </a:extLst>
          </p:cNvPr>
          <p:cNvSpPr/>
          <p:nvPr/>
        </p:nvSpPr>
        <p:spPr>
          <a:xfrm>
            <a:off x="0" y="344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2.2.1</a:t>
            </a:r>
            <a: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一、表示因果</a:t>
            </a:r>
          </a:p>
        </p:txBody>
      </p:sp>
    </p:spTree>
    <p:extLst>
      <p:ext uri="{BB962C8B-B14F-4D97-AF65-F5344CB8AC3E}">
        <p14:creationId xmlns:p14="http://schemas.microsoft.com/office/powerpoint/2010/main" val="11744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1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7" y="540542"/>
            <a:ext cx="5456391" cy="9002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81111" y="729437"/>
            <a:ext cx="1495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微软雅黑"/>
                <a:ea typeface="微软雅黑"/>
                <a:cs typeface="微软雅黑"/>
              </a:rPr>
              <a:t>ケ　</a:t>
            </a:r>
            <a:r>
              <a:rPr kumimoji="1" lang="zh-CN" altLang="en-US" sz="3200" dirty="0">
                <a:latin typeface="微软雅黑"/>
                <a:ea typeface="微软雅黑"/>
                <a:cs typeface="微软雅黑"/>
              </a:rPr>
              <a:t>个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4256" y="3127146"/>
            <a:ext cx="6865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微软雅黑"/>
                <a:ea typeface="微软雅黑"/>
                <a:cs typeface="微软雅黑"/>
              </a:rPr>
              <a:t>け</a:t>
            </a:r>
            <a:r>
              <a:rPr kumimoji="1" lang="en-US" altLang="ja-JP" sz="2000" dirty="0">
                <a:latin typeface="微软雅黑"/>
                <a:ea typeface="微软雅黑"/>
                <a:cs typeface="微软雅黑"/>
              </a:rPr>
              <a:t>→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“汁</a:t>
            </a:r>
            <a:r>
              <a:rPr kumimoji="1" lang="zh-CN" altLang="zh-CN" sz="2000" dirty="0">
                <a:latin typeface="微软雅黑"/>
                <a:ea typeface="微软雅黑"/>
                <a:cs typeface="微软雅黑"/>
              </a:rPr>
              <a:t>”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ja-JP" altLang="en-US" sz="2000" dirty="0">
                <a:latin typeface="微软雅黑"/>
                <a:ea typeface="微软雅黑"/>
                <a:cs typeface="微软雅黑"/>
              </a:rPr>
              <a:t>　　ケ</a:t>
            </a:r>
            <a:r>
              <a:rPr kumimoji="1" lang="en-US" altLang="ja-JP" sz="2000" dirty="0">
                <a:latin typeface="微软雅黑"/>
                <a:ea typeface="微软雅黑"/>
                <a:cs typeface="微软雅黑"/>
              </a:rPr>
              <a:t>→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 “个” “开</a:t>
            </a:r>
            <a:r>
              <a:rPr kumimoji="1" lang="zh-CN" altLang="zh-CN" sz="2000" dirty="0"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ke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 ）”“个”果“汁”</a:t>
            </a:r>
          </a:p>
        </p:txBody>
      </p:sp>
    </p:spTree>
    <p:extLst>
      <p:ext uri="{BB962C8B-B14F-4D97-AF65-F5344CB8AC3E}">
        <p14:creationId xmlns:p14="http://schemas.microsoft.com/office/powerpoint/2010/main" val="333704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1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126"/>
            <a:ext cx="5707463" cy="1117495"/>
          </a:xfrm>
          <a:prstGeom prst="rect">
            <a:avLst/>
          </a:prstGeom>
        </p:spPr>
      </p:pic>
      <p:pic>
        <p:nvPicPr>
          <p:cNvPr id="3" name="图片 2" descr="屏幕快照 2018-08-01 下午4.16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82" y="482500"/>
            <a:ext cx="2020970" cy="723008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7299123" y="1419621"/>
            <a:ext cx="1" cy="1682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39235" y="3336427"/>
            <a:ext cx="470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“口”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kou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 少一笔  变成“鱼篓</a:t>
            </a:r>
            <a:r>
              <a:rPr kumimoji="1" lang="zh-CN" altLang="zh-CN" sz="2400" dirty="0">
                <a:latin typeface="微软雅黑"/>
                <a:ea typeface="微软雅黑"/>
                <a:cs typeface="微软雅黑"/>
              </a:rPr>
              <a:t>”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9" name="图片 8" descr="3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12187" b="10939"/>
          <a:stretch/>
        </p:blipFill>
        <p:spPr>
          <a:xfrm>
            <a:off x="1219199" y="1834183"/>
            <a:ext cx="2774559" cy="29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89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コンテンツ プレースホルダー 15" descr="写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5" b="19245"/>
          <a:stretch>
            <a:fillRect/>
          </a:stretch>
        </p:blipFill>
        <p:spPr>
          <a:xfrm>
            <a:off x="896883" y="1571268"/>
            <a:ext cx="3360470" cy="1859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角丸四角形 16"/>
          <p:cNvSpPr/>
          <p:nvPr/>
        </p:nvSpPr>
        <p:spPr>
          <a:xfrm>
            <a:off x="1167456" y="3807456"/>
            <a:ext cx="2694128" cy="85272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Heiti SC Light"/>
                <a:ea typeface="Heiti SC Light"/>
                <a:cs typeface="Heiti SC Light"/>
              </a:rPr>
              <a:t>かく</a:t>
            </a:r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（</a:t>
            </a:r>
            <a:r>
              <a:rPr lang="zh-CN" altLang="en-US" sz="2800" dirty="0">
                <a:latin typeface="Heiti SC Light"/>
                <a:ea typeface="Heiti SC Light"/>
                <a:cs typeface="Heiti SC Light"/>
              </a:rPr>
              <a:t>书写）</a:t>
            </a:r>
            <a:endParaRPr kumimoji="1" lang="en-US" altLang="ja-JP" sz="2800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18" name="図 17" descr="耳朵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66" y="2786471"/>
            <a:ext cx="2336800" cy="18737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円形吹き出し 19"/>
          <p:cNvSpPr/>
          <p:nvPr/>
        </p:nvSpPr>
        <p:spPr>
          <a:xfrm>
            <a:off x="5567866" y="1231262"/>
            <a:ext cx="2925054" cy="1269941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きく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（</a:t>
            </a:r>
            <a:r>
              <a:rPr kumimoji="1" lang="zh-CN" altLang="en-US" dirty="0">
                <a:latin typeface="Heiti SC Light"/>
                <a:ea typeface="Heiti SC Light"/>
                <a:cs typeface="Heiti SC Light"/>
              </a:rPr>
              <a:t>听）</a:t>
            </a:r>
            <a:endParaRPr kumimoji="1" lang="en-US" altLang="ja-JP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22</a:t>
            </a:fld>
            <a:endParaRPr kumimoji="0" lang="ja-JP" altLang="en-US"/>
          </a:p>
        </p:txBody>
      </p:sp>
      <p:pic>
        <p:nvPicPr>
          <p:cNvPr id="2" name="图片 1" descr="屏幕快照 2018-06-06 下午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8115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u=1794200175,1803767065&amp;fm=200&amp;gp=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" b="1945"/>
          <a:stretch>
            <a:fillRect/>
          </a:stretch>
        </p:blipFill>
        <p:spPr>
          <a:xfrm>
            <a:off x="4733968" y="2639550"/>
            <a:ext cx="4014658" cy="1852057"/>
          </a:xfrm>
        </p:spPr>
      </p:pic>
      <p:pic>
        <p:nvPicPr>
          <p:cNvPr id="4" name="図 3" descr="脸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7" y="964396"/>
            <a:ext cx="3894783" cy="2757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角丸四角形 5"/>
          <p:cNvSpPr/>
          <p:nvPr/>
        </p:nvSpPr>
        <p:spPr>
          <a:xfrm>
            <a:off x="1056955" y="3721947"/>
            <a:ext cx="2753313" cy="90564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Heiti SC Light"/>
                <a:ea typeface="Heiti SC Light"/>
                <a:cs typeface="Heiti SC Light"/>
              </a:rPr>
              <a:t>かお</a:t>
            </a:r>
            <a:endParaRPr kumimoji="1"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kumimoji="1" lang="ja-JP" altLang="en-US" sz="3200" dirty="0">
                <a:latin typeface="Heiti SC Light"/>
                <a:ea typeface="Heiti SC Light"/>
                <a:cs typeface="Heiti SC Light"/>
              </a:rPr>
              <a:t>顔</a:t>
            </a:r>
          </a:p>
        </p:txBody>
      </p:sp>
      <p:sp>
        <p:nvSpPr>
          <p:cNvPr id="7" name="雲形吹き出し 6"/>
          <p:cNvSpPr/>
          <p:nvPr/>
        </p:nvSpPr>
        <p:spPr>
          <a:xfrm>
            <a:off x="5670499" y="1155700"/>
            <a:ext cx="3579342" cy="1606667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駅（えき）</a:t>
            </a:r>
            <a:endParaRPr kumimoji="1" lang="en-US" altLang="ja-JP" sz="28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kumimoji="1" lang="zh-CN" altLang="en-US" sz="2800" dirty="0">
                <a:latin typeface="Heiti SC Light"/>
                <a:ea typeface="Heiti SC Light"/>
                <a:cs typeface="Heiti SC Light"/>
              </a:rPr>
              <a:t>车站</a:t>
            </a:r>
            <a:endParaRPr kumimoji="1" lang="ja-JP" altLang="en-US" sz="28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23</a:t>
            </a:fld>
            <a:endParaRPr kumimoji="0" lang="ja-JP" altLang="en-US"/>
          </a:p>
        </p:txBody>
      </p:sp>
      <p:pic>
        <p:nvPicPr>
          <p:cNvPr id="9" name="图片 8" descr="屏幕快照 2018-06-06 下午6.49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8115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6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7023" y="1481426"/>
            <a:ext cx="58193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找出平假名对应的正确的片假名。か（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カ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ク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コ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ア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254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8894" y="1653924"/>
            <a:ext cx="6603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找出平假名对应的正确的片假名。こ（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ケ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コ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カ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キ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38666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429" y="1186755"/>
            <a:ext cx="819942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「（）んにちは」意思是你好或中午好，请补充缺少的假名。（ ）</a:t>
            </a:r>
          </a:p>
          <a:p>
            <a:endParaRPr lang="zh-CN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さ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こ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あ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う</a:t>
            </a:r>
          </a:p>
          <a:p>
            <a:endParaRPr lang="zh-CN" altLang="en-US" sz="2000" dirty="0">
              <a:latin typeface="微软雅黑"/>
              <a:ea typeface="微软雅黑"/>
              <a:cs typeface="微软雅黑"/>
            </a:endParaRPr>
          </a:p>
          <a:p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1926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43214" y="1675513"/>
            <a:ext cx="58820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下列哪一项是“書く”的平假名（ ）</a:t>
            </a:r>
          </a:p>
          <a:p>
            <a:endParaRPr lang="zh-CN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けく　　　　　　　　　　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きく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かく</a:t>
            </a:r>
          </a:p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さく</a:t>
            </a:r>
          </a:p>
        </p:txBody>
      </p:sp>
    </p:spTree>
    <p:extLst>
      <p:ext uri="{BB962C8B-B14F-4D97-AF65-F5344CB8AC3E}">
        <p14:creationId xmlns:p14="http://schemas.microsoft.com/office/powerpoint/2010/main" val="378368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a 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69"/>
          <a:stretch/>
        </p:blipFill>
        <p:spPr>
          <a:xfrm>
            <a:off x="756923" y="500241"/>
            <a:ext cx="3848754" cy="3899311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5555037" y="500241"/>
            <a:ext cx="1565160" cy="38993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サ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散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800"/>
              </a:spcBef>
            </a:pP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シ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之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8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ス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须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8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セ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世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8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ソ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曾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　　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28</a:t>
            </a:fld>
            <a:endParaRPr kumimoji="0" lang="ja-JP" altLang="en-US"/>
          </a:p>
        </p:txBody>
      </p:sp>
    </p:spTree>
    <p:extLst>
      <p:ext uri="{BB962C8B-B14F-4D97-AF65-F5344CB8AC3E}">
        <p14:creationId xmlns:p14="http://schemas.microsoft.com/office/powerpoint/2010/main" val="286716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5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" y="349874"/>
            <a:ext cx="4672404" cy="977945"/>
          </a:xfrm>
          <a:prstGeom prst="rect">
            <a:avLst/>
          </a:prstGeom>
        </p:spPr>
      </p:pic>
      <p:pic>
        <p:nvPicPr>
          <p:cNvPr id="3" name="图片 2" descr="屏幕快照 2018-08-01 下午4.5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42" y="562084"/>
            <a:ext cx="1531469" cy="765735"/>
          </a:xfrm>
          <a:prstGeom prst="rect">
            <a:avLst/>
          </a:prstGeom>
        </p:spPr>
      </p:pic>
      <p:pic>
        <p:nvPicPr>
          <p:cNvPr id="4" name="图片 3" descr="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02" y="2012971"/>
            <a:ext cx="2772920" cy="2798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/>
        </p:nvSpPr>
        <p:spPr>
          <a:xfrm>
            <a:off x="4055181" y="3027748"/>
            <a:ext cx="486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さ</a:t>
            </a:r>
            <a:r>
              <a:rPr kumimoji="1" lang="en-US" altLang="ja-JP" dirty="0">
                <a:latin typeface="微软雅黑"/>
                <a:ea typeface="微软雅黑"/>
                <a:cs typeface="微软雅黑"/>
              </a:rPr>
              <a:t>→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人跪着的形态 </a:t>
            </a:r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　サ</a:t>
            </a:r>
            <a:r>
              <a:rPr kumimoji="1" lang="en-US" altLang="ja-JP" dirty="0">
                <a:latin typeface="微软雅黑"/>
                <a:ea typeface="微软雅黑"/>
                <a:cs typeface="微软雅黑"/>
              </a:rPr>
              <a:t>→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 草</a:t>
            </a:r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ja-JP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人跪在草坪上是不是“傻</a:t>
            </a:r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”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CN" dirty="0" err="1">
                <a:latin typeface="微软雅黑"/>
                <a:ea typeface="微软雅黑"/>
                <a:cs typeface="微软雅黑"/>
              </a:rPr>
              <a:t>sa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）</a:t>
            </a:r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　　　　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8645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1.2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89" y="865165"/>
            <a:ext cx="4842947" cy="952967"/>
          </a:xfrm>
          <a:prstGeom prst="rect">
            <a:avLst/>
          </a:prstGeom>
        </p:spPr>
      </p:pic>
      <p:pic>
        <p:nvPicPr>
          <p:cNvPr id="3" name="图片 2" descr="屏幕快照 2018-08-01 下午1.2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46" y="1043807"/>
            <a:ext cx="1401008" cy="633332"/>
          </a:xfrm>
          <a:prstGeom prst="rect">
            <a:avLst/>
          </a:prstGeom>
        </p:spPr>
      </p:pic>
      <p:pic>
        <p:nvPicPr>
          <p:cNvPr id="4" name="图片 3" descr="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6" y="2290663"/>
            <a:ext cx="1994991" cy="28528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75263" y="3612921"/>
            <a:ext cx="411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一个女的站在镜子面前发现自己胖了一圈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“啊”了一声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4F6CA7-64F7-8143-B7FF-0C5A31FBA5C1}"/>
              </a:ext>
            </a:extLst>
          </p:cNvPr>
          <p:cNvSpPr/>
          <p:nvPr/>
        </p:nvSpPr>
        <p:spPr>
          <a:xfrm>
            <a:off x="247650" y="1672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2.2.2</a:t>
            </a:r>
            <a: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二、表示顺接</a:t>
            </a:r>
          </a:p>
        </p:txBody>
      </p:sp>
    </p:spTree>
    <p:extLst>
      <p:ext uri="{BB962C8B-B14F-4D97-AF65-F5344CB8AC3E}">
        <p14:creationId xmlns:p14="http://schemas.microsoft.com/office/powerpoint/2010/main" val="1913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5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5" y="557198"/>
            <a:ext cx="3961156" cy="875312"/>
          </a:xfrm>
          <a:prstGeom prst="rect">
            <a:avLst/>
          </a:prstGeom>
        </p:spPr>
      </p:pic>
      <p:pic>
        <p:nvPicPr>
          <p:cNvPr id="3" name="图片 2" descr="屏幕快照 2018-08-01 下午4.54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35" y="598698"/>
            <a:ext cx="1565525" cy="833812"/>
          </a:xfrm>
          <a:prstGeom prst="rect">
            <a:avLst/>
          </a:prstGeom>
        </p:spPr>
      </p:pic>
      <p:pic>
        <p:nvPicPr>
          <p:cNvPr id="4" name="图片 3" descr="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 b="8804"/>
          <a:stretch/>
        </p:blipFill>
        <p:spPr>
          <a:xfrm>
            <a:off x="1022530" y="2163963"/>
            <a:ext cx="3703481" cy="26133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65369" y="3507178"/>
            <a:ext cx="339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吸管（</a:t>
            </a:r>
            <a:r>
              <a:rPr kumimoji="1" lang="ja-JP" altLang="en-US" sz="2000" dirty="0">
                <a:latin typeface="微软雅黑"/>
                <a:ea typeface="微软雅黑"/>
                <a:cs typeface="微软雅黑"/>
              </a:rPr>
              <a:t>し）　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喝水</a:t>
            </a:r>
            <a:r>
              <a:rPr kumimoji="1" lang="ja-JP" altLang="en-US" sz="2000" dirty="0">
                <a:latin typeface="微软雅黑"/>
                <a:ea typeface="微软雅黑"/>
                <a:cs typeface="微软雅黑"/>
              </a:rPr>
              <a:t>（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三点水）</a:t>
            </a:r>
          </a:p>
        </p:txBody>
      </p:sp>
    </p:spTree>
    <p:extLst>
      <p:ext uri="{BB962C8B-B14F-4D97-AF65-F5344CB8AC3E}">
        <p14:creationId xmlns:p14="http://schemas.microsoft.com/office/powerpoint/2010/main" val="2793542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" y="804794"/>
            <a:ext cx="4778980" cy="970444"/>
          </a:xfrm>
          <a:prstGeom prst="rect">
            <a:avLst/>
          </a:prstGeom>
        </p:spPr>
      </p:pic>
      <p:pic>
        <p:nvPicPr>
          <p:cNvPr id="3" name="图片 2" descr="屏幕快照 2018-08-01 下午4.5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48" y="804794"/>
            <a:ext cx="1552784" cy="811683"/>
          </a:xfrm>
          <a:prstGeom prst="rect">
            <a:avLst/>
          </a:prstGeom>
        </p:spPr>
      </p:pic>
      <p:pic>
        <p:nvPicPr>
          <p:cNvPr id="4" name="图片 3" descr="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9" y="2606605"/>
            <a:ext cx="2758566" cy="2132225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6992577" y="1616477"/>
            <a:ext cx="14599" cy="791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102082" y="2408450"/>
            <a:ext cx="183483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“又”字少一点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67075" y="3556158"/>
            <a:ext cx="333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上吊，又差点“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si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”了</a:t>
            </a:r>
          </a:p>
        </p:txBody>
      </p:sp>
    </p:spTree>
    <p:extLst>
      <p:ext uri="{BB962C8B-B14F-4D97-AF65-F5344CB8AC3E}">
        <p14:creationId xmlns:p14="http://schemas.microsoft.com/office/powerpoint/2010/main" val="3480552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5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6" y="478194"/>
            <a:ext cx="4197451" cy="868438"/>
          </a:xfrm>
          <a:prstGeom prst="rect">
            <a:avLst/>
          </a:prstGeom>
        </p:spPr>
      </p:pic>
      <p:pic>
        <p:nvPicPr>
          <p:cNvPr id="3" name="图片 2" descr="屏幕快照 2018-08-01 下午4.5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69" y="526108"/>
            <a:ext cx="1284262" cy="7554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6715" y="2350063"/>
            <a:ext cx="4706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“せ”　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是“世”少一竖  相当于少了一条路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endParaRPr kumimoji="1" lang="en-US" altLang="ja-JP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单行道的“世”界杯塞（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se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）住了</a:t>
            </a:r>
            <a:r>
              <a:rPr kumimoji="1" lang="ja-JP" altLang="en-US" dirty="0">
                <a:latin typeface="微软雅黑"/>
                <a:ea typeface="微软雅黑"/>
                <a:cs typeface="微软雅黑"/>
              </a:rPr>
              <a:t>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6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6" y="1853776"/>
            <a:ext cx="3618374" cy="20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4.5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06" y="663943"/>
            <a:ext cx="1462230" cy="835560"/>
          </a:xfrm>
          <a:prstGeom prst="rect">
            <a:avLst/>
          </a:prstGeom>
        </p:spPr>
      </p:pic>
      <p:pic>
        <p:nvPicPr>
          <p:cNvPr id="3" name="图片 2" descr="屏幕快照 2018-08-01 下午4.55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9" y="689183"/>
            <a:ext cx="4535036" cy="9925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78785" y="1898259"/>
            <a:ext cx="635025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04988" y="1898259"/>
            <a:ext cx="56933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V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3656" y="3565209"/>
            <a:ext cx="4970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现在拍“艺”术照，还摆“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V”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手势的人越来越“少（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so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）”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le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 descr="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5" y="2359924"/>
            <a:ext cx="3245001" cy="24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1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寿司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3867"/>
          <a:stretch>
            <a:fillRect/>
          </a:stretch>
        </p:blipFill>
        <p:spPr>
          <a:xfrm>
            <a:off x="453983" y="2382828"/>
            <a:ext cx="3634743" cy="1676793"/>
          </a:xfrm>
        </p:spPr>
      </p:pic>
      <p:pic>
        <p:nvPicPr>
          <p:cNvPr id="5" name="図 4" descr="日本酒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75" y="2326382"/>
            <a:ext cx="3854590" cy="1761251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>
          <a:xfrm>
            <a:off x="787542" y="1623877"/>
            <a:ext cx="2817459" cy="7025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Heiti SC Light"/>
                <a:ea typeface="Heiti SC Light"/>
                <a:cs typeface="Heiti SC Light"/>
              </a:rPr>
              <a:t>お寿司（すし）</a:t>
            </a:r>
            <a:r>
              <a:rPr kumimoji="1" lang="en-US" altLang="ja-JP" sz="2400" dirty="0">
                <a:latin typeface="Heiti SC Light"/>
                <a:ea typeface="Heiti SC Light"/>
                <a:cs typeface="Heiti SC Light"/>
              </a:rPr>
              <a:t>①⓪</a:t>
            </a:r>
            <a:endParaRPr kumimoji="1" lang="ja-JP" altLang="en-US" sz="24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452403" y="1623877"/>
            <a:ext cx="2373398" cy="6180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お酒</a:t>
            </a:r>
            <a:r>
              <a:rPr kumimoji="1" lang="ja-JP" altLang="en-US" dirty="0"/>
              <a:t>（</a:t>
            </a:r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さけ</a:t>
            </a:r>
            <a:r>
              <a:rPr kumimoji="1" lang="ja-JP" altLang="en-US" dirty="0"/>
              <a:t>）</a:t>
            </a:r>
            <a:r>
              <a:rPr kumimoji="1" lang="en-US" altLang="ja-JP" dirty="0"/>
              <a:t>⓪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34</a:t>
            </a:fld>
            <a:endParaRPr kumimoji="0" lang="ja-JP" altLang="en-US"/>
          </a:p>
        </p:txBody>
      </p:sp>
      <p:pic>
        <p:nvPicPr>
          <p:cNvPr id="11" name="图片 10" descr="屏幕快照 2018-06-06 下午7.02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4" y="0"/>
            <a:ext cx="7254406" cy="14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6-06 下午7.0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4" y="0"/>
            <a:ext cx="7254406" cy="1423762"/>
          </a:xfrm>
          <a:prstGeom prst="rect">
            <a:avLst/>
          </a:prstGeom>
        </p:spPr>
      </p:pic>
      <p:pic>
        <p:nvPicPr>
          <p:cNvPr id="3" name="图片 2" descr="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9" y="2044230"/>
            <a:ext cx="3428396" cy="3099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5343519" y="3559579"/>
            <a:ext cx="1455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微软雅黑"/>
                <a:ea typeface="微软雅黑"/>
                <a:cs typeface="微软雅黑"/>
              </a:rPr>
              <a:t>世界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610" y="3097914"/>
            <a:ext cx="1455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微软雅黑"/>
                <a:ea typeface="微软雅黑"/>
                <a:cs typeface="微软雅黑"/>
              </a:rPr>
              <a:t>せかい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4631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7023" y="1481426"/>
            <a:ext cx="58193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找出平假名对应的正确的片假名。か（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カ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ク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コ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ア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8421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33471" y="1284472"/>
            <a:ext cx="6524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找出平假名对应的正确的片假名。す（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サ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ス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セ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ソ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3684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1348" y="1598101"/>
            <a:ext cx="50041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下面平假名中不属于さ行的是（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す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し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き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せ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3033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7282" y="1707870"/>
            <a:ext cx="59290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请选择排在す后的第一个假名。（ ）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せ　　　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つ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と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け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1671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1.3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2" y="794510"/>
            <a:ext cx="5050179" cy="909357"/>
          </a:xfrm>
          <a:prstGeom prst="rect">
            <a:avLst/>
          </a:prstGeom>
        </p:spPr>
      </p:pic>
      <p:pic>
        <p:nvPicPr>
          <p:cNvPr id="3" name="图片 2" descr="屏幕快照 2018-08-01 下午1.31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33" y="906161"/>
            <a:ext cx="1432245" cy="797706"/>
          </a:xfrm>
          <a:prstGeom prst="rect">
            <a:avLst/>
          </a:prstGeom>
        </p:spPr>
      </p:pic>
      <p:pic>
        <p:nvPicPr>
          <p:cNvPr id="4" name="图片 3" descr="屏幕快照 2018-08-01 下午1.32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57" y="2030110"/>
            <a:ext cx="2446417" cy="23105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DCC4DB-D2EC-4D40-A034-282F6D6EA1E4}"/>
              </a:ext>
            </a:extLst>
          </p:cNvPr>
          <p:cNvSpPr/>
          <p:nvPr/>
        </p:nvSpPr>
        <p:spPr>
          <a:xfrm>
            <a:off x="4876800" y="41726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2.2.3</a:t>
            </a:r>
            <a: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三、表示转折</a:t>
            </a:r>
          </a:p>
        </p:txBody>
      </p:sp>
    </p:spTree>
    <p:extLst>
      <p:ext uri="{BB962C8B-B14F-4D97-AF65-F5344CB8AC3E}">
        <p14:creationId xmlns:p14="http://schemas.microsoft.com/office/powerpoint/2010/main" val="3295935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9480" y="176720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“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寿司“的日文发音是（ ）し</a:t>
            </a:r>
          </a:p>
          <a:p>
            <a:endParaRPr lang="ja-JP" altLang="en-US" sz="20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せ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か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す</a:t>
            </a:r>
          </a:p>
          <a:p>
            <a:r>
              <a:rPr lang="en-US" altLang="ja-JP" sz="20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000" dirty="0">
                <a:latin typeface="微软雅黑"/>
                <a:ea typeface="微软雅黑"/>
                <a:cs typeface="微软雅黑"/>
              </a:rPr>
              <a:t>お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82202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3" descr="ta 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r="41136" b="3161"/>
          <a:stretch/>
        </p:blipFill>
        <p:spPr>
          <a:xfrm>
            <a:off x="833896" y="443849"/>
            <a:ext cx="4480967" cy="4380320"/>
          </a:xfrm>
          <a:prstGeom prst="rect">
            <a:avLst/>
          </a:prstGeom>
        </p:spPr>
      </p:pic>
      <p:sp>
        <p:nvSpPr>
          <p:cNvPr id="3" name="角丸四角形 6"/>
          <p:cNvSpPr/>
          <p:nvPr/>
        </p:nvSpPr>
        <p:spPr>
          <a:xfrm>
            <a:off x="5946698" y="443849"/>
            <a:ext cx="1814413" cy="43803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latin typeface="Heiti SC Light"/>
                <a:ea typeface="Heiti SC Light"/>
                <a:cs typeface="Heiti SC Light"/>
              </a:rPr>
              <a:t>タ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多</a:t>
            </a:r>
            <a:endParaRPr lang="en-US" altLang="zh-CN" sz="3200" dirty="0">
              <a:latin typeface="Heiti SC Light"/>
              <a:ea typeface="Heiti SC Light"/>
              <a:cs typeface="Heiti SC Light"/>
            </a:endParaRPr>
          </a:p>
          <a:p>
            <a:pPr algn="ctr"/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チ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千</a:t>
            </a:r>
            <a:endParaRPr lang="en-US" altLang="zh-CN" sz="3200" dirty="0">
              <a:latin typeface="Heiti SC Light"/>
              <a:ea typeface="Heiti SC Light"/>
              <a:cs typeface="Heiti SC Light"/>
            </a:endParaRPr>
          </a:p>
          <a:p>
            <a:pPr algn="ctr"/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ツ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川</a:t>
            </a:r>
            <a:endParaRPr lang="en-US" altLang="zh-CN" sz="3200" dirty="0">
              <a:latin typeface="Heiti SC Light"/>
              <a:ea typeface="Heiti SC Light"/>
              <a:cs typeface="Heiti SC Light"/>
            </a:endParaRPr>
          </a:p>
          <a:p>
            <a:pPr algn="ctr"/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テ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天</a:t>
            </a:r>
            <a:endParaRPr lang="en-US" altLang="zh-CN" sz="3200" dirty="0">
              <a:latin typeface="Heiti SC Light"/>
              <a:ea typeface="Heiti SC Light"/>
              <a:cs typeface="Heiti SC Light"/>
            </a:endParaRPr>
          </a:p>
          <a:p>
            <a:pPr algn="ctr"/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ト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止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　　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52B3-39AF-7547-A10C-591969C61CA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973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5.58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4212"/>
            <a:ext cx="5212486" cy="1298484"/>
          </a:xfrm>
          <a:prstGeom prst="rect">
            <a:avLst/>
          </a:prstGeom>
        </p:spPr>
      </p:pic>
      <p:pic>
        <p:nvPicPr>
          <p:cNvPr id="3" name="图片 2" descr="屏幕快照 2018-08-01 下午5.58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7" y="596422"/>
            <a:ext cx="2022928" cy="7476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8216" y="2924374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“十二”点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en-US" sz="2400" dirty="0">
                <a:latin typeface="微软雅黑"/>
                <a:ea typeface="微软雅黑"/>
                <a:cs typeface="微软雅黑"/>
              </a:rPr>
              <a:t>还有</a:t>
            </a:r>
            <a:r>
              <a:rPr kumimoji="1" lang="zh-CN" altLang="zh-CN" sz="2400" dirty="0">
                <a:latin typeface="微软雅黑"/>
                <a:ea typeface="微软雅黑"/>
                <a:cs typeface="微软雅黑"/>
              </a:rPr>
              <a:t>“</a:t>
            </a:r>
            <a:r>
              <a:rPr kumimoji="1" lang="en-US" altLang="en-US" sz="2400" dirty="0">
                <a:latin typeface="微软雅黑"/>
                <a:ea typeface="微软雅黑"/>
                <a:cs typeface="微软雅黑"/>
              </a:rPr>
              <a:t>夕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”</a:t>
            </a:r>
            <a:r>
              <a:rPr kumimoji="1" lang="en-US" altLang="en-US" sz="2400" dirty="0">
                <a:latin typeface="微软雅黑"/>
                <a:ea typeface="微软雅黑"/>
                <a:cs typeface="微软雅黑"/>
              </a:rPr>
              <a:t>阳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 ，“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ta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”不信</a:t>
            </a:r>
          </a:p>
        </p:txBody>
      </p:sp>
    </p:spTree>
    <p:extLst>
      <p:ext uri="{BB962C8B-B14F-4D97-AF65-F5344CB8AC3E}">
        <p14:creationId xmlns:p14="http://schemas.microsoft.com/office/powerpoint/2010/main" val="581628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5.5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" y="488335"/>
            <a:ext cx="5182954" cy="1062231"/>
          </a:xfrm>
          <a:prstGeom prst="rect">
            <a:avLst/>
          </a:prstGeom>
        </p:spPr>
      </p:pic>
      <p:pic>
        <p:nvPicPr>
          <p:cNvPr id="3" name="图片 2" descr="屏幕快照 2018-08-01 下午5.5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52" y="488335"/>
            <a:ext cx="1624817" cy="9396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98861" y="2432829"/>
            <a:ext cx="186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  千  </a:t>
            </a:r>
            <a:r>
              <a:rPr kumimoji="1" lang="en-US" altLang="zh-CN" sz="2800" dirty="0">
                <a:latin typeface="微软雅黑"/>
                <a:ea typeface="微软雅黑"/>
                <a:cs typeface="微软雅黑"/>
              </a:rPr>
              <a:t>qi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5361" y="4078031"/>
            <a:ext cx="181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微软雅黑"/>
                <a:ea typeface="微软雅黑"/>
                <a:cs typeface="微软雅黑"/>
              </a:rPr>
              <a:t>父（ちち）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90622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5.5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1" y="485299"/>
            <a:ext cx="4583739" cy="990215"/>
          </a:xfrm>
          <a:prstGeom prst="rect">
            <a:avLst/>
          </a:prstGeom>
        </p:spPr>
      </p:pic>
      <p:pic>
        <p:nvPicPr>
          <p:cNvPr id="3" name="图片 2" descr="屏幕快照 2018-08-01 下午5.5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78" y="560834"/>
            <a:ext cx="1638802" cy="914680"/>
          </a:xfrm>
          <a:prstGeom prst="rect">
            <a:avLst/>
          </a:prstGeom>
        </p:spPr>
      </p:pic>
      <p:pic>
        <p:nvPicPr>
          <p:cNvPr id="4" name="图片 3" descr="8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70" y="1949581"/>
            <a:ext cx="3308629" cy="22233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3352" y="2725031"/>
            <a:ext cx="2879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800" dirty="0">
                <a:latin typeface="微软雅黑"/>
                <a:ea typeface="微软雅黑"/>
                <a:cs typeface="微软雅黑"/>
              </a:rPr>
              <a:t>ci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  吃（嘴） </a:t>
            </a:r>
            <a:r>
              <a:rPr kumimoji="1" lang="en-US" altLang="zh-CN" sz="2800" dirty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 刺</a:t>
            </a:r>
            <a:endParaRPr kumimoji="1" lang="en-US" altLang="zh-CN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95923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5.59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1" y="778456"/>
            <a:ext cx="4545640" cy="889716"/>
          </a:xfrm>
          <a:prstGeom prst="rect">
            <a:avLst/>
          </a:prstGeom>
        </p:spPr>
      </p:pic>
      <p:pic>
        <p:nvPicPr>
          <p:cNvPr id="3" name="图片 2" descr="屏幕快照 2018-08-01 下午5.5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52" y="740008"/>
            <a:ext cx="1417560" cy="9281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8769" y="2290428"/>
            <a:ext cx="85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飞</a:t>
            </a:r>
            <a:endParaRPr kumimoji="1" lang="en-US" altLang="zh-CN" sz="28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42" y="2946574"/>
            <a:ext cx="1858533" cy="18510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9262" y="3559464"/>
            <a:ext cx="263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“飞”上“天</a:t>
            </a:r>
            <a:r>
              <a:rPr kumimoji="1" lang="zh-CN" altLang="zh-CN" sz="2800" dirty="0">
                <a:latin typeface="微软雅黑"/>
                <a:ea typeface="微软雅黑"/>
                <a:cs typeface="微软雅黑"/>
              </a:rPr>
              <a:t>”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54203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5.5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9" y="361476"/>
            <a:ext cx="4619320" cy="1196977"/>
          </a:xfrm>
          <a:prstGeom prst="rect">
            <a:avLst/>
          </a:prstGeom>
        </p:spPr>
      </p:pic>
      <p:pic>
        <p:nvPicPr>
          <p:cNvPr id="3" name="图片 2" descr="屏幕快照 2018-08-01 下午5.5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82" y="538507"/>
            <a:ext cx="1720971" cy="8503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53317" y="2813926"/>
            <a:ext cx="28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>
                <a:latin typeface="微软雅黑"/>
                <a:ea typeface="微软雅黑"/>
                <a:cs typeface="微软雅黑"/>
              </a:rPr>
              <a:t>“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偷”</a:t>
            </a:r>
            <a:r>
              <a:rPr kumimoji="1" lang="en-US" altLang="zh-CN" sz="24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 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个萝“卜”</a:t>
            </a:r>
          </a:p>
        </p:txBody>
      </p:sp>
      <p:pic>
        <p:nvPicPr>
          <p:cNvPr id="7" name="图片 6" descr="屏幕快照 2018-08-01 下午6.27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2" y="1706148"/>
            <a:ext cx="4437595" cy="28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3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手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792"/>
          <a:stretch>
            <a:fillRect/>
          </a:stretch>
        </p:blipFill>
        <p:spPr>
          <a:xfrm>
            <a:off x="492470" y="2999948"/>
            <a:ext cx="3830965" cy="17673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 descr="桌子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00" y="2619881"/>
            <a:ext cx="27813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角丸四角形 6"/>
          <p:cNvSpPr/>
          <p:nvPr/>
        </p:nvSpPr>
        <p:spPr>
          <a:xfrm>
            <a:off x="1039165" y="1834969"/>
            <a:ext cx="2758274" cy="84268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手（て）</a:t>
            </a:r>
            <a:r>
              <a:rPr kumimoji="1" lang="en-US" altLang="ja-JP" sz="2800" dirty="0">
                <a:latin typeface="Heiti SC Light"/>
                <a:ea typeface="Heiti SC Light"/>
                <a:cs typeface="Heiti SC Light"/>
              </a:rPr>
              <a:t>⓪</a:t>
            </a:r>
            <a:endParaRPr kumimoji="1" lang="ja-JP" altLang="en-US" sz="28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837278" y="1791738"/>
            <a:ext cx="2449498" cy="8281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Heiti SC Light"/>
                <a:ea typeface="Heiti SC Light"/>
                <a:cs typeface="Heiti SC Light"/>
              </a:rPr>
              <a:t>机（つくえ）</a:t>
            </a:r>
            <a:r>
              <a:rPr kumimoji="1" lang="en-US" altLang="ja-JP" sz="2800" dirty="0">
                <a:latin typeface="Heiti SC Light"/>
                <a:ea typeface="Heiti SC Light"/>
                <a:cs typeface="Heiti SC Light"/>
              </a:rPr>
              <a:t>⓪</a:t>
            </a:r>
            <a:endParaRPr kumimoji="1" lang="ja-JP" altLang="en-US" sz="28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latinLnBrk="0" hangingPunct="1"/>
            <a:fld id="{CBF14F85-A994-48A2-9419-7B6980C315A3}" type="slidenum">
              <a:rPr kumimoji="0" lang="ja-JP" altLang="en-US" smtClean="0"/>
              <a:pPr eaLnBrk="1" latinLnBrk="0" hangingPunct="1"/>
              <a:t>47</a:t>
            </a:fld>
            <a:endParaRPr kumimoji="0" lang="ja-JP" altLang="en-US"/>
          </a:p>
        </p:txBody>
      </p:sp>
      <p:pic>
        <p:nvPicPr>
          <p:cNvPr id="3" name="图片 2" descr="屏幕快照 2018-06-06 下午7.05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15" y="0"/>
            <a:ext cx="6780549" cy="1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52B3-39AF-7547-A10C-591969C61CA6}" type="slidenum">
              <a:rPr kumimoji="1" lang="zh-CN" altLang="en-US" smtClean="0"/>
              <a:t>48</a:t>
            </a:fld>
            <a:endParaRPr kumimoji="1" lang="zh-CN" altLang="en-US"/>
          </a:p>
        </p:txBody>
      </p:sp>
      <p:sp>
        <p:nvSpPr>
          <p:cNvPr id="3" name="星 8 8"/>
          <p:cNvSpPr/>
          <p:nvPr/>
        </p:nvSpPr>
        <p:spPr>
          <a:xfrm>
            <a:off x="4849431" y="3345645"/>
            <a:ext cx="2989201" cy="1221837"/>
          </a:xfrm>
          <a:prstGeom prst="star8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Heiti SC Light"/>
                <a:ea typeface="Heiti SC Light"/>
                <a:cs typeface="Heiti SC Light"/>
              </a:rPr>
              <a:t>地下鉄</a:t>
            </a:r>
            <a:endParaRPr kumimoji="1" lang="en-US" altLang="ja-JP" sz="2400" dirty="0">
              <a:latin typeface="Heiti SC Light"/>
              <a:ea typeface="Heiti SC Light"/>
              <a:cs typeface="Heiti SC Light"/>
            </a:endParaRPr>
          </a:p>
          <a:p>
            <a:pPr algn="ctr"/>
            <a:r>
              <a:rPr lang="ja-JP" altLang="en-US" sz="2400" dirty="0">
                <a:latin typeface="Heiti SC Light"/>
                <a:ea typeface="Heiti SC Light"/>
                <a:cs typeface="Heiti SC Light"/>
              </a:rPr>
              <a:t>（ちかてつ）</a:t>
            </a:r>
            <a:r>
              <a:rPr lang="en-US" altLang="ja-JP" sz="2400" dirty="0">
                <a:latin typeface="Heiti SC Light"/>
                <a:ea typeface="Heiti SC Light"/>
                <a:cs typeface="Heiti SC Light"/>
              </a:rPr>
              <a:t>②</a:t>
            </a:r>
            <a:endParaRPr kumimoji="1" lang="ja-JP" altLang="en-US" sz="2400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4" name="图片 3" descr="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457200" y="2892944"/>
            <a:ext cx="3891893" cy="2167709"/>
          </a:xfrm>
          <a:prstGeom prst="rect">
            <a:avLst/>
          </a:prstGeom>
        </p:spPr>
      </p:pic>
      <p:pic>
        <p:nvPicPr>
          <p:cNvPr id="5" name="图片 4" descr="屏幕快照 2018-06-06 下午7.0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44" y="0"/>
            <a:ext cx="7401655" cy="17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78380" y="152811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「父」的日文发音是（ ）</a:t>
            </a:r>
          </a:p>
          <a:p>
            <a:endParaRPr lang="ja-JP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たた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つつ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すす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ちち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9421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1.33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993"/>
            <a:ext cx="5408182" cy="981740"/>
          </a:xfrm>
          <a:prstGeom prst="rect">
            <a:avLst/>
          </a:prstGeom>
        </p:spPr>
      </p:pic>
      <p:pic>
        <p:nvPicPr>
          <p:cNvPr id="3" name="图片 2" descr="屏幕快照 2018-08-01 下午1.3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70" y="466062"/>
            <a:ext cx="1615113" cy="932671"/>
          </a:xfrm>
          <a:prstGeom prst="rect">
            <a:avLst/>
          </a:prstGeom>
        </p:spPr>
      </p:pic>
      <p:pic>
        <p:nvPicPr>
          <p:cNvPr id="4" name="图片 3" descr="屏幕快照 2018-08-01 下午1.34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5" y="1566272"/>
            <a:ext cx="2199528" cy="32834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40556" y="3083832"/>
            <a:ext cx="3507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>
                <a:latin typeface="微软雅黑"/>
                <a:ea typeface="微软雅黑"/>
                <a:cs typeface="微软雅黑"/>
              </a:rPr>
              <a:t>耳鸣   </a:t>
            </a:r>
            <a:r>
              <a:rPr kumimoji="1" lang="en-US" altLang="en-US" sz="2000" dirty="0" err="1">
                <a:latin typeface="微软雅黑"/>
                <a:ea typeface="微软雅黑"/>
                <a:cs typeface="微软雅黑"/>
              </a:rPr>
              <a:t>耳朵”呜呜“的响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2C6E11-59F8-E44C-A10F-C810AE46512E}"/>
              </a:ext>
            </a:extLst>
          </p:cNvPr>
          <p:cNvSpPr/>
          <p:nvPr/>
        </p:nvSpPr>
        <p:spPr>
          <a:xfrm>
            <a:off x="5689998" y="4480409"/>
            <a:ext cx="3316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2.2.4</a:t>
            </a:r>
            <a:r>
              <a:rPr lang="zh-CN" altLang="en-US" dirty="0">
                <a:solidFill>
                  <a:schemeClr val="bg1"/>
                </a:solidFill>
                <a:latin typeface="Helvetica Neue For Number" panose="02000503000000020004" pitchFamily="2" charset="0"/>
              </a:rPr>
              <a:t>四、表示时点和完成状态</a:t>
            </a:r>
          </a:p>
        </p:txBody>
      </p:sp>
    </p:spTree>
    <p:extLst>
      <p:ext uri="{BB962C8B-B14F-4D97-AF65-F5344CB8AC3E}">
        <p14:creationId xmlns:p14="http://schemas.microsoft.com/office/powerpoint/2010/main" val="30462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78381" y="144128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下列不属于た行的平假名是（ ）</a:t>
            </a:r>
          </a:p>
          <a:p>
            <a:endParaRPr lang="ja-JP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つ　　　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と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せ</a:t>
            </a:r>
          </a:p>
          <a:p>
            <a:r>
              <a:rPr lang="en-US" altLang="ja-JP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ja-JP" altLang="en-US" sz="2400" dirty="0">
                <a:latin typeface="微软雅黑"/>
                <a:ea typeface="微软雅黑"/>
                <a:cs typeface="微软雅黑"/>
              </a:rPr>
              <a:t>ち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00710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na 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3"/>
          <a:stretch/>
        </p:blipFill>
        <p:spPr>
          <a:xfrm>
            <a:off x="548083" y="508571"/>
            <a:ext cx="4678124" cy="3922298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6056644" y="563420"/>
            <a:ext cx="1997094" cy="38674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ナ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奈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ニ　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二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ヌ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奴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ネ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祢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ノ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乃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　　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97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3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0" y="435606"/>
            <a:ext cx="4641130" cy="878885"/>
          </a:xfrm>
          <a:prstGeom prst="rect">
            <a:avLst/>
          </a:prstGeom>
        </p:spPr>
      </p:pic>
      <p:pic>
        <p:nvPicPr>
          <p:cNvPr id="3" name="图片 2" descr="屏幕快照 2018-08-01 下午6.34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41" y="501035"/>
            <a:ext cx="1452600" cy="8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15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3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077"/>
            <a:ext cx="5096578" cy="912563"/>
          </a:xfrm>
          <a:prstGeom prst="rect">
            <a:avLst/>
          </a:prstGeom>
        </p:spPr>
      </p:pic>
      <p:pic>
        <p:nvPicPr>
          <p:cNvPr id="3" name="图片 2" descr="屏幕快照 2018-08-01 下午6.35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45" y="474785"/>
            <a:ext cx="1823319" cy="842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7666" y="3138485"/>
            <a:ext cx="236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你（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ni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）真“二”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1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8" y="2097493"/>
            <a:ext cx="3116089" cy="23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6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3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6" y="760676"/>
            <a:ext cx="5056676" cy="834435"/>
          </a:xfrm>
          <a:prstGeom prst="rect">
            <a:avLst/>
          </a:prstGeom>
        </p:spPr>
      </p:pic>
      <p:pic>
        <p:nvPicPr>
          <p:cNvPr id="3" name="图片 2" descr="屏幕快照 2018-08-01 下午6.3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9" y="896545"/>
            <a:ext cx="1309812" cy="698566"/>
          </a:xfrm>
          <a:prstGeom prst="rect">
            <a:avLst/>
          </a:prstGeom>
        </p:spPr>
      </p:pic>
      <p:pic>
        <p:nvPicPr>
          <p:cNvPr id="4" name="图片 3" descr="1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21" y="2092926"/>
            <a:ext cx="3121152" cy="25786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9966" y="3012991"/>
            <a:ext cx="304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“又”成“奴”隶了</a:t>
            </a:r>
          </a:p>
        </p:txBody>
      </p:sp>
    </p:spTree>
    <p:extLst>
      <p:ext uri="{BB962C8B-B14F-4D97-AF65-F5344CB8AC3E}">
        <p14:creationId xmlns:p14="http://schemas.microsoft.com/office/powerpoint/2010/main" val="1037115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3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1" y="622907"/>
            <a:ext cx="5428368" cy="986976"/>
          </a:xfrm>
          <a:prstGeom prst="rect">
            <a:avLst/>
          </a:prstGeom>
        </p:spPr>
      </p:pic>
      <p:pic>
        <p:nvPicPr>
          <p:cNvPr id="3" name="图片 2" descr="屏幕快照 2018-08-01 下午6.36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54" y="705881"/>
            <a:ext cx="1865706" cy="9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24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3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2" y="790075"/>
            <a:ext cx="5160124" cy="997041"/>
          </a:xfrm>
          <a:prstGeom prst="rect">
            <a:avLst/>
          </a:prstGeom>
        </p:spPr>
      </p:pic>
      <p:pic>
        <p:nvPicPr>
          <p:cNvPr id="3" name="图片 2" descr="屏幕快照 2018-08-01 下午6.3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66" y="912654"/>
            <a:ext cx="1934980" cy="8744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04127" y="2841963"/>
            <a:ext cx="66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658626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猫狗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9" y="1350908"/>
            <a:ext cx="4143080" cy="3522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円形吹き出し 2"/>
          <p:cNvSpPr/>
          <p:nvPr/>
        </p:nvSpPr>
        <p:spPr>
          <a:xfrm>
            <a:off x="5955236" y="1978425"/>
            <a:ext cx="2700200" cy="1128103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いぬ（犬）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狗</a:t>
            </a:r>
            <a:endParaRPr kumimoji="1" lang="en-US" altLang="ja-JP" sz="2000" dirty="0"/>
          </a:p>
        </p:txBody>
      </p:sp>
      <p:sp>
        <p:nvSpPr>
          <p:cNvPr id="4" name="角丸四角形 3"/>
          <p:cNvSpPr/>
          <p:nvPr/>
        </p:nvSpPr>
        <p:spPr>
          <a:xfrm>
            <a:off x="0" y="2542477"/>
            <a:ext cx="2556571" cy="804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①</a:t>
            </a:r>
            <a:r>
              <a:rPr kumimoji="1" lang="ja-JP" altLang="en-US" sz="2000" dirty="0"/>
              <a:t>ねこ（猫）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猫</a:t>
            </a:r>
            <a:endParaRPr kumimoji="1" lang="ja-JP" altLang="en-US" sz="2000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图片 6" descr="屏幕快照 2018-08-01 下午6.49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8" y="0"/>
            <a:ext cx="6602481" cy="157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钱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30" y="2246987"/>
            <a:ext cx="3812106" cy="2055059"/>
          </a:xfrm>
          <a:prstGeom prst="rect">
            <a:avLst/>
          </a:prstGeom>
        </p:spPr>
      </p:pic>
      <p:pic>
        <p:nvPicPr>
          <p:cNvPr id="3" name="図 2" descr="夏天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" y="2246987"/>
            <a:ext cx="3653438" cy="2055059"/>
          </a:xfrm>
          <a:prstGeom prst="rect">
            <a:avLst/>
          </a:prstGeom>
        </p:spPr>
      </p:pic>
      <p:sp>
        <p:nvSpPr>
          <p:cNvPr id="4" name="角丸四角形 4"/>
          <p:cNvSpPr/>
          <p:nvPr/>
        </p:nvSpPr>
        <p:spPr>
          <a:xfrm>
            <a:off x="5403479" y="4430339"/>
            <a:ext cx="2954217" cy="653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⓪</a:t>
            </a:r>
            <a:r>
              <a:rPr kumimoji="1" lang="ja-JP" altLang="en-US" dirty="0"/>
              <a:t>おかね（お金）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名</a:t>
            </a:r>
            <a:r>
              <a:rPr kumimoji="1" lang="en-US" altLang="ja-JP" dirty="0"/>
              <a:t>】</a:t>
            </a:r>
            <a:r>
              <a:rPr kumimoji="1" lang="zh-CN" altLang="en-US" dirty="0"/>
              <a:t>钱</a:t>
            </a:r>
            <a:endParaRPr kumimoji="1" lang="ja-JP" altLang="en-US" dirty="0"/>
          </a:p>
        </p:txBody>
      </p:sp>
      <p:sp>
        <p:nvSpPr>
          <p:cNvPr id="5" name="角丸四角形 5"/>
          <p:cNvSpPr/>
          <p:nvPr/>
        </p:nvSpPr>
        <p:spPr>
          <a:xfrm>
            <a:off x="443869" y="4489946"/>
            <a:ext cx="3119409" cy="5016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②</a:t>
            </a:r>
            <a:r>
              <a:rPr kumimoji="1" lang="ja-JP" altLang="en-US" dirty="0"/>
              <a:t>なつ（夏）</a:t>
            </a:r>
            <a:r>
              <a:rPr kumimoji="1" lang="en-US" altLang="ja-JP" dirty="0"/>
              <a:t>【</a:t>
            </a:r>
            <a:r>
              <a:rPr kumimoji="1" lang="ja-JP" altLang="en-US" dirty="0"/>
              <a:t>名</a:t>
            </a:r>
            <a:r>
              <a:rPr kumimoji="1" lang="en-US" altLang="ja-JP" dirty="0"/>
              <a:t>】</a:t>
            </a:r>
            <a:r>
              <a:rPr kumimoji="1" lang="zh-CN" altLang="en-US" dirty="0"/>
              <a:t>夏天</a:t>
            </a:r>
            <a:endParaRPr kumimoji="1" lang="ja-JP" altLang="en-US" dirty="0"/>
          </a:p>
        </p:txBody>
      </p:sp>
      <p:pic>
        <p:nvPicPr>
          <p:cNvPr id="6" name="图片 5" descr="屏幕快照 2018-08-01 下午6.49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22" y="0"/>
            <a:ext cx="6687777" cy="19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ha 行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23"/>
          <a:stretch/>
        </p:blipFill>
        <p:spPr>
          <a:xfrm>
            <a:off x="580074" y="473835"/>
            <a:ext cx="4777804" cy="3676742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5991339" y="473835"/>
            <a:ext cx="1888124" cy="37669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altLang="en-US" sz="3200" dirty="0">
                <a:latin typeface="Heiti SC Light"/>
                <a:ea typeface="Heiti SC Light"/>
                <a:cs typeface="Heiti SC Light"/>
              </a:rPr>
              <a:t>ハ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八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ヒ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比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フ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不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ヘ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部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ホ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保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　　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6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1.3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810"/>
            <a:ext cx="5915641" cy="1001690"/>
          </a:xfrm>
          <a:prstGeom prst="rect">
            <a:avLst/>
          </a:prstGeom>
        </p:spPr>
      </p:pic>
      <p:pic>
        <p:nvPicPr>
          <p:cNvPr id="3" name="图片 2" descr="屏幕快照 2018-08-01 下午1.36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48" y="733427"/>
            <a:ext cx="1538600" cy="867928"/>
          </a:xfrm>
          <a:prstGeom prst="rect">
            <a:avLst/>
          </a:prstGeom>
        </p:spPr>
      </p:pic>
      <p:pic>
        <p:nvPicPr>
          <p:cNvPr id="4" name="图片 3" descr="屏幕快照 2018-08-01 下午1.38.0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7"/>
          <a:stretch/>
        </p:blipFill>
        <p:spPr>
          <a:xfrm>
            <a:off x="855428" y="1829136"/>
            <a:ext cx="1896466" cy="28599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20622" y="3053599"/>
            <a:ext cx="4173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“元”朝的“工”人很悲“哀＝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e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00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5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2" y="543341"/>
            <a:ext cx="5377292" cy="1064632"/>
          </a:xfrm>
          <a:prstGeom prst="rect">
            <a:avLst/>
          </a:prstGeom>
        </p:spPr>
      </p:pic>
      <p:pic>
        <p:nvPicPr>
          <p:cNvPr id="3" name="图片 2" descr="屏幕快照 2018-08-01 下午6.5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91" y="742485"/>
            <a:ext cx="1578243" cy="8654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3592" y="1850405"/>
            <a:ext cx="611429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55020" y="3638085"/>
            <a:ext cx="533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居然和“八”路军打“仗” 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haha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……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 descr="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8" y="2312070"/>
            <a:ext cx="2482095" cy="27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6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54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1"/>
            <a:ext cx="5832093" cy="1117251"/>
          </a:xfrm>
          <a:prstGeom prst="rect">
            <a:avLst/>
          </a:prstGeom>
        </p:spPr>
      </p:pic>
      <p:pic>
        <p:nvPicPr>
          <p:cNvPr id="3" name="图片 2" descr="屏幕快照 2018-08-01 下午6.54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70" y="511678"/>
            <a:ext cx="1794755" cy="7879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17660" y="1575914"/>
            <a:ext cx="128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匕首🗡</a:t>
            </a:r>
          </a:p>
        </p:txBody>
      </p:sp>
      <p:pic>
        <p:nvPicPr>
          <p:cNvPr id="6" name="图片 5" descr="1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" b="15366"/>
          <a:stretch/>
        </p:blipFill>
        <p:spPr>
          <a:xfrm>
            <a:off x="329231" y="1940541"/>
            <a:ext cx="3652896" cy="2405149"/>
          </a:xfrm>
          <a:prstGeom prst="rect">
            <a:avLst/>
          </a:prstGeom>
        </p:spPr>
      </p:pic>
      <p:pic>
        <p:nvPicPr>
          <p:cNvPr id="7" name="图片 6" descr="1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76" y="3690268"/>
            <a:ext cx="1634397" cy="16343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04618" y="4507467"/>
            <a:ext cx="5252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从匕首套里拿出匕首 嘿嘿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……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hi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78912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5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639"/>
            <a:ext cx="5737087" cy="1035863"/>
          </a:xfrm>
          <a:prstGeom prst="rect">
            <a:avLst/>
          </a:prstGeom>
        </p:spPr>
      </p:pic>
      <p:pic>
        <p:nvPicPr>
          <p:cNvPr id="3" name="图片 2" descr="屏幕快照 2018-08-01 下午6.5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35" y="642045"/>
            <a:ext cx="1385950" cy="816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6194" y="3423575"/>
            <a:ext cx="4828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“不”（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bu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）“小”了，长点心吧</a:t>
            </a:r>
          </a:p>
        </p:txBody>
      </p:sp>
      <p:pic>
        <p:nvPicPr>
          <p:cNvPr id="5" name="图片 4" descr="1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" y="1911539"/>
            <a:ext cx="3657709" cy="27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5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3" y="814542"/>
            <a:ext cx="4844399" cy="853928"/>
          </a:xfrm>
          <a:prstGeom prst="rect">
            <a:avLst/>
          </a:prstGeom>
        </p:spPr>
      </p:pic>
      <p:pic>
        <p:nvPicPr>
          <p:cNvPr id="3" name="图片 2" descr="屏幕快照 2018-08-01 下午6.54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21" y="987211"/>
            <a:ext cx="1549865" cy="6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15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6.5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2" y="956084"/>
            <a:ext cx="4979917" cy="847277"/>
          </a:xfrm>
          <a:prstGeom prst="rect">
            <a:avLst/>
          </a:prstGeom>
        </p:spPr>
      </p:pic>
      <p:pic>
        <p:nvPicPr>
          <p:cNvPr id="3" name="图片 2" descr="屏幕快照 2018-08-01 下午6.5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451" y="981075"/>
            <a:ext cx="1644572" cy="8222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58024" y="2195397"/>
            <a:ext cx="116014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1+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39273" y="2186619"/>
            <a:ext cx="58007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34287" y="3484782"/>
            <a:ext cx="547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>
                <a:latin typeface="微软雅黑"/>
                <a:ea typeface="微软雅黑"/>
                <a:cs typeface="微软雅黑"/>
              </a:rPr>
              <a:t>“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吼”（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ho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）了一天了，人都“木”了</a:t>
            </a:r>
          </a:p>
        </p:txBody>
      </p:sp>
    </p:spTree>
    <p:extLst>
      <p:ext uri="{BB962C8B-B14F-4D97-AF65-F5344CB8AC3E}">
        <p14:creationId xmlns:p14="http://schemas.microsoft.com/office/powerpoint/2010/main" val="1512596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妈妈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9" y="1859294"/>
            <a:ext cx="3690852" cy="2941148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805969" y="2878585"/>
            <a:ext cx="3193387" cy="6849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①</a:t>
            </a:r>
            <a:r>
              <a:rPr kumimoji="1" lang="ja-JP" altLang="en-US" sz="2000" dirty="0"/>
              <a:t>はは（母）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母亲</a:t>
            </a:r>
            <a:r>
              <a:rPr kumimoji="1" lang="en-US" altLang="zh-CN" sz="2000" dirty="0"/>
              <a:t> </a:t>
            </a:r>
          </a:p>
          <a:p>
            <a:pPr algn="ctr"/>
            <a:r>
              <a:rPr kumimoji="1" lang="zh-CN" altLang="en-US" sz="2000" dirty="0"/>
              <a:t>妈妈</a:t>
            </a:r>
            <a:endParaRPr kumimoji="1" lang="en-US" altLang="zh-CN" sz="2000" dirty="0"/>
          </a:p>
        </p:txBody>
      </p:sp>
      <p:pic>
        <p:nvPicPr>
          <p:cNvPr id="4" name="图片 3" descr="屏幕快照 2018-08-01 下午7.11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09" y="18394"/>
            <a:ext cx="5569492" cy="20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花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46" y="1995242"/>
            <a:ext cx="4267200" cy="228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図 3" descr="星星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9" y="2103279"/>
            <a:ext cx="2959123" cy="2177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角丸四角形 5"/>
          <p:cNvSpPr/>
          <p:nvPr/>
        </p:nvSpPr>
        <p:spPr>
          <a:xfrm>
            <a:off x="5187894" y="4399603"/>
            <a:ext cx="2879392" cy="52457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はな（花）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sp>
        <p:nvSpPr>
          <p:cNvPr id="5" name="角丸四角形 6"/>
          <p:cNvSpPr/>
          <p:nvPr/>
        </p:nvSpPr>
        <p:spPr>
          <a:xfrm>
            <a:off x="480858" y="4415609"/>
            <a:ext cx="2946794" cy="5085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ほし（星）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endParaRPr kumimoji="1" lang="ja-JP" altLang="en-US" sz="2000" dirty="0"/>
          </a:p>
        </p:txBody>
      </p:sp>
      <p:pic>
        <p:nvPicPr>
          <p:cNvPr id="6" name="图片 5" descr="屏幕快照 2018-08-01 下午7.11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07" y="0"/>
            <a:ext cx="5357928" cy="19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4857" y="155399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哪一项是”妈妈“的平假名。（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はは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ちち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たた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もも</a:t>
            </a:r>
          </a:p>
        </p:txBody>
      </p:sp>
    </p:spTree>
    <p:extLst>
      <p:ext uri="{BB962C8B-B14F-4D97-AF65-F5344CB8AC3E}">
        <p14:creationId xmlns:p14="http://schemas.microsoft.com/office/powerpoint/2010/main" val="4045858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7894" y="1462806"/>
            <a:ext cx="57677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找出平假名对应的正确的片假名。は（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ヒ　　　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ハ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フ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へ</a:t>
            </a:r>
          </a:p>
        </p:txBody>
      </p:sp>
    </p:spTree>
    <p:extLst>
      <p:ext uri="{BB962C8B-B14F-4D97-AF65-F5344CB8AC3E}">
        <p14:creationId xmlns:p14="http://schemas.microsoft.com/office/powerpoint/2010/main" val="3227362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7767" y="1607160"/>
            <a:ext cx="58345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找出平假名对应的正确的片假名。ひ（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テ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シ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ヒ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ス</a:t>
            </a:r>
          </a:p>
        </p:txBody>
      </p:sp>
    </p:spTree>
    <p:extLst>
      <p:ext uri="{BB962C8B-B14F-4D97-AF65-F5344CB8AC3E}">
        <p14:creationId xmlns:p14="http://schemas.microsoft.com/office/powerpoint/2010/main" val="322830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1 下午1.39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576"/>
            <a:ext cx="6272532" cy="1068507"/>
          </a:xfrm>
          <a:prstGeom prst="rect">
            <a:avLst/>
          </a:prstGeom>
        </p:spPr>
      </p:pic>
      <p:pic>
        <p:nvPicPr>
          <p:cNvPr id="3" name="图片 2" descr="屏幕快照 2018-08-01 下午1.4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1" y="624576"/>
            <a:ext cx="1429889" cy="845850"/>
          </a:xfrm>
          <a:prstGeom prst="rect">
            <a:avLst/>
          </a:prstGeom>
        </p:spPr>
      </p:pic>
      <p:pic>
        <p:nvPicPr>
          <p:cNvPr id="4" name="图片 3" descr="2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3" r="19103"/>
          <a:stretch/>
        </p:blipFill>
        <p:spPr>
          <a:xfrm>
            <a:off x="1667029" y="1693083"/>
            <a:ext cx="2924510" cy="3188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67028" y="1470426"/>
            <a:ext cx="4065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お</a:t>
            </a:r>
            <a:endParaRPr kumimoji="1" lang="zh-CN" altLang="en-US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3954866" y="4007361"/>
            <a:ext cx="3152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お</a:t>
            </a:r>
            <a:endParaRPr kumimoji="1"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4838495" y="3042018"/>
            <a:ext cx="352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有“才”的人学什么都“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o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”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k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37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7385" y="1362526"/>
            <a:ext cx="55839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找出平假名对应的正确的片假名。ほ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(   )</a:t>
            </a:r>
          </a:p>
          <a:p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ハ　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ネ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カ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ホ</a:t>
            </a:r>
          </a:p>
        </p:txBody>
      </p:sp>
    </p:spTree>
    <p:extLst>
      <p:ext uri="{BB962C8B-B14F-4D97-AF65-F5344CB8AC3E}">
        <p14:creationId xmlns:p14="http://schemas.microsoft.com/office/powerpoint/2010/main" val="683309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ma行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57" y="416104"/>
            <a:ext cx="3840222" cy="3643217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5789300" y="416104"/>
            <a:ext cx="1772674" cy="364321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altLang="en-US" sz="3200" dirty="0">
                <a:latin typeface="Heiti SC Light"/>
                <a:ea typeface="Heiti SC Light"/>
                <a:cs typeface="Heiti SC Light"/>
              </a:rPr>
              <a:t>マ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万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ミ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三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ム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牟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メ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女</a:t>
            </a:r>
            <a:endParaRPr lang="en-US" altLang="ja-JP" sz="3200" dirty="0">
              <a:latin typeface="Heiti SC Light"/>
              <a:ea typeface="Heiti SC Light"/>
              <a:cs typeface="Heiti SC Light"/>
            </a:endParaRPr>
          </a:p>
          <a:p>
            <a:pPr algn="ctr">
              <a:spcBef>
                <a:spcPts val="1200"/>
              </a:spcBef>
            </a:pP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モ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   </a:t>
            </a:r>
            <a:r>
              <a:rPr lang="zh-CN" altLang="en-US" sz="3200" dirty="0">
                <a:latin typeface="Heiti SC Light"/>
                <a:ea typeface="Heiti SC Light"/>
                <a:cs typeface="Heiti SC Light"/>
              </a:rPr>
              <a:t>毛</a:t>
            </a:r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　　</a:t>
            </a:r>
            <a:r>
              <a:rPr lang="en-US" altLang="ja-JP" sz="3200" dirty="0">
                <a:latin typeface="Heiti SC Light"/>
                <a:ea typeface="Heiti SC Light"/>
                <a:cs typeface="Heiti SC Light"/>
              </a:rPr>
              <a:t> 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32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9.4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" y="405075"/>
            <a:ext cx="5108707" cy="1161070"/>
          </a:xfrm>
          <a:prstGeom prst="rect">
            <a:avLst/>
          </a:prstGeom>
        </p:spPr>
      </p:pic>
      <p:pic>
        <p:nvPicPr>
          <p:cNvPr id="3" name="图片 2" descr="屏幕快照 2018-08-02 上午9.4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46" y="734327"/>
            <a:ext cx="1338706" cy="7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7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9.4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3" y="528256"/>
            <a:ext cx="5110861" cy="1034341"/>
          </a:xfrm>
          <a:prstGeom prst="rect">
            <a:avLst/>
          </a:prstGeom>
        </p:spPr>
      </p:pic>
      <p:pic>
        <p:nvPicPr>
          <p:cNvPr id="3" name="图片 2" descr="屏幕快照 2018-08-02 上午9.46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44" y="629691"/>
            <a:ext cx="1679571" cy="831471"/>
          </a:xfrm>
          <a:prstGeom prst="rect">
            <a:avLst/>
          </a:prstGeom>
        </p:spPr>
      </p:pic>
      <p:pic>
        <p:nvPicPr>
          <p:cNvPr id="5" name="图片 4" descr="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4" y="1876898"/>
            <a:ext cx="2890810" cy="2890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/>
          <p:cNvSpPr txBox="1"/>
          <p:nvPr/>
        </p:nvSpPr>
        <p:spPr>
          <a:xfrm>
            <a:off x="5677671" y="3038482"/>
            <a:ext cx="1375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胡子</a:t>
            </a:r>
          </a:p>
        </p:txBody>
      </p:sp>
    </p:spTree>
    <p:extLst>
      <p:ext uri="{BB962C8B-B14F-4D97-AF65-F5344CB8AC3E}">
        <p14:creationId xmlns:p14="http://schemas.microsoft.com/office/powerpoint/2010/main" val="1008573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9.46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6" y="480613"/>
            <a:ext cx="4755502" cy="1021690"/>
          </a:xfrm>
          <a:prstGeom prst="rect">
            <a:avLst/>
          </a:prstGeom>
        </p:spPr>
      </p:pic>
      <p:pic>
        <p:nvPicPr>
          <p:cNvPr id="3" name="图片 2" descr="屏幕快照 2018-08-02 上午9.4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65" y="561934"/>
            <a:ext cx="1955816" cy="9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4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9.46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07"/>
            <a:ext cx="5834482" cy="1171317"/>
          </a:xfrm>
          <a:prstGeom prst="rect">
            <a:avLst/>
          </a:prstGeom>
        </p:spPr>
      </p:pic>
      <p:pic>
        <p:nvPicPr>
          <p:cNvPr id="3" name="图片 2" descr="屏幕快照 2018-08-02 上午9.46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64" y="385740"/>
            <a:ext cx="2070081" cy="9294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6361" y="2025655"/>
            <a:ext cx="876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女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06540" y="2017067"/>
            <a:ext cx="93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87634" y="3351970"/>
            <a:ext cx="232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女孩叫丫头</a:t>
            </a:r>
          </a:p>
        </p:txBody>
      </p:sp>
    </p:spTree>
    <p:extLst>
      <p:ext uri="{BB962C8B-B14F-4D97-AF65-F5344CB8AC3E}">
        <p14:creationId xmlns:p14="http://schemas.microsoft.com/office/powerpoint/2010/main" val="1927186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9.4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424"/>
            <a:ext cx="5364009" cy="1208492"/>
          </a:xfrm>
          <a:prstGeom prst="rect">
            <a:avLst/>
          </a:prstGeom>
        </p:spPr>
      </p:pic>
      <p:pic>
        <p:nvPicPr>
          <p:cNvPr id="3" name="图片 2" descr="屏幕快照 2018-08-02 上午9.4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97" y="588609"/>
            <a:ext cx="1938607" cy="8172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11344" y="2752621"/>
            <a:ext cx="1542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微软雅黑"/>
                <a:ea typeface="微软雅黑"/>
                <a:cs typeface="微软雅黑"/>
              </a:rPr>
              <a:t>毛  </a:t>
            </a:r>
            <a:r>
              <a:rPr kumimoji="1" lang="en-US" altLang="zh-CN" sz="3200" dirty="0" err="1">
                <a:latin typeface="微软雅黑"/>
                <a:ea typeface="微软雅黑"/>
                <a:cs typeface="微软雅黑"/>
              </a:rPr>
              <a:t>mo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87827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虫子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10785" r="8167" b="19266"/>
          <a:stretch/>
        </p:blipFill>
        <p:spPr>
          <a:xfrm>
            <a:off x="4606677" y="2175773"/>
            <a:ext cx="4537323" cy="2039022"/>
          </a:xfrm>
          <a:prstGeom prst="rect">
            <a:avLst/>
          </a:prstGeom>
        </p:spPr>
      </p:pic>
      <p:pic>
        <p:nvPicPr>
          <p:cNvPr id="3" name="図 3" descr="马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1" y="1867994"/>
            <a:ext cx="3147616" cy="2170556"/>
          </a:xfrm>
          <a:prstGeom prst="rect">
            <a:avLst/>
          </a:prstGeom>
        </p:spPr>
      </p:pic>
      <p:sp>
        <p:nvSpPr>
          <p:cNvPr id="4" name="角丸四角形 5"/>
          <p:cNvSpPr/>
          <p:nvPr/>
        </p:nvSpPr>
        <p:spPr>
          <a:xfrm>
            <a:off x="5939204" y="4353496"/>
            <a:ext cx="2917511" cy="6380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むし（虫）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虫子</a:t>
            </a:r>
            <a:endParaRPr kumimoji="1" lang="ja-JP" altLang="en-US" sz="2000" dirty="0"/>
          </a:p>
        </p:txBody>
      </p:sp>
      <p:sp>
        <p:nvSpPr>
          <p:cNvPr id="5" name="角丸四角形 6"/>
          <p:cNvSpPr/>
          <p:nvPr/>
        </p:nvSpPr>
        <p:spPr>
          <a:xfrm>
            <a:off x="422456" y="4214795"/>
            <a:ext cx="2655272" cy="77672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うま（馬）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马</a:t>
            </a:r>
            <a:endParaRPr kumimoji="1" lang="en-US" altLang="zh-CN" sz="2000" dirty="0"/>
          </a:p>
        </p:txBody>
      </p:sp>
      <p:pic>
        <p:nvPicPr>
          <p:cNvPr id="8" name="图片 7" descr="屏幕快照 2018-08-02 上午10.49.3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1"/>
          <a:stretch/>
        </p:blipFill>
        <p:spPr>
          <a:xfrm>
            <a:off x="2691413" y="0"/>
            <a:ext cx="6452587" cy="22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3" descr="多云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3" y="2138800"/>
            <a:ext cx="3711234" cy="27834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角丸四角形 6"/>
          <p:cNvSpPr/>
          <p:nvPr/>
        </p:nvSpPr>
        <p:spPr>
          <a:xfrm>
            <a:off x="4430661" y="3479735"/>
            <a:ext cx="3427651" cy="59179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①</a:t>
            </a:r>
            <a:r>
              <a:rPr kumimoji="1" lang="ja-JP" altLang="en-US" sz="2000" dirty="0"/>
              <a:t>くも（雲）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云</a:t>
            </a:r>
            <a:endParaRPr kumimoji="1" lang="ja-JP" altLang="en-US" sz="2000" dirty="0"/>
          </a:p>
        </p:txBody>
      </p:sp>
      <p:pic>
        <p:nvPicPr>
          <p:cNvPr id="4" name="图片 3" descr="屏幕快照 2018-08-02 上午10.4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1"/>
          <a:stretch/>
        </p:blipFill>
        <p:spPr>
          <a:xfrm>
            <a:off x="2691413" y="0"/>
            <a:ext cx="6452587" cy="22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0296" y="1329100"/>
            <a:ext cx="61687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找出平假名对应的正确的片假名。む（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ム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リ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ツ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ト</a:t>
            </a:r>
          </a:p>
        </p:txBody>
      </p:sp>
    </p:spTree>
    <p:extLst>
      <p:ext uri="{BB962C8B-B14F-4D97-AF65-F5344CB8AC3E}">
        <p14:creationId xmlns:p14="http://schemas.microsoft.com/office/powerpoint/2010/main" val="17213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形吹き出し 8"/>
          <p:cNvSpPr/>
          <p:nvPr/>
        </p:nvSpPr>
        <p:spPr>
          <a:xfrm>
            <a:off x="3970509" y="0"/>
            <a:ext cx="4310212" cy="1904906"/>
          </a:xfrm>
          <a:prstGeom prst="wedgeEllipseCallout">
            <a:avLst/>
          </a:prstGeom>
          <a:noFill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>
                <a:solidFill>
                  <a:srgbClr val="000000"/>
                </a:solidFill>
                <a:latin typeface="Heiti SC Light"/>
                <a:ea typeface="Heiti SC Light"/>
                <a:cs typeface="Heiti SC Light"/>
              </a:rPr>
              <a:t>愛</a:t>
            </a:r>
            <a:r>
              <a:rPr kumimoji="1" lang="en-US" altLang="ja-JP" sz="6000" dirty="0">
                <a:solidFill>
                  <a:srgbClr val="000000"/>
                </a:solidFill>
                <a:latin typeface="Heiti SC Light"/>
                <a:ea typeface="Heiti SC Light"/>
                <a:cs typeface="Heiti SC Light"/>
              </a:rPr>
              <a:t>(</a:t>
            </a:r>
            <a:r>
              <a:rPr kumimoji="1" lang="ja-JP" altLang="en-US" sz="6000" dirty="0">
                <a:solidFill>
                  <a:srgbClr val="000000"/>
                </a:solidFill>
                <a:latin typeface="Heiti SC Light"/>
                <a:ea typeface="Heiti SC Light"/>
                <a:cs typeface="Heiti SC Light"/>
              </a:rPr>
              <a:t>あい</a:t>
            </a:r>
            <a:r>
              <a:rPr kumimoji="1" lang="en-US" altLang="ja-JP" sz="6000" dirty="0">
                <a:solidFill>
                  <a:srgbClr val="000000"/>
                </a:solidFill>
                <a:latin typeface="Heiti SC Light"/>
                <a:ea typeface="Heiti SC Light"/>
                <a:cs typeface="Heiti SC Light"/>
              </a:rPr>
              <a:t>)</a:t>
            </a:r>
            <a:endParaRPr kumimoji="1" lang="ja-JP" altLang="en-US" sz="6000" dirty="0">
              <a:solidFill>
                <a:srgbClr val="000000"/>
              </a:solidFill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3" name="図 7" descr="あう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01" y="2430665"/>
            <a:ext cx="3391044" cy="271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角丸四角形吹き出し 8"/>
          <p:cNvSpPr/>
          <p:nvPr/>
        </p:nvSpPr>
        <p:spPr>
          <a:xfrm>
            <a:off x="5011922" y="3370178"/>
            <a:ext cx="2283466" cy="120238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微软雅黑"/>
                <a:ea typeface="微软雅黑"/>
                <a:cs typeface="微软雅黑"/>
              </a:rPr>
              <a:t>あう</a:t>
            </a:r>
            <a:endParaRPr kumimoji="1" lang="en-US" altLang="ja-JP" sz="4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958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21027" y="1596512"/>
            <a:ext cx="58982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找出平假名对应的正确的片假名。み（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マ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ミ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ム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モ</a:t>
            </a:r>
          </a:p>
        </p:txBody>
      </p:sp>
    </p:spTree>
    <p:extLst>
      <p:ext uri="{BB962C8B-B14F-4D97-AF65-F5344CB8AC3E}">
        <p14:creationId xmlns:p14="http://schemas.microsoft.com/office/powerpoint/2010/main" val="2350506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4348" y="1098640"/>
            <a:ext cx="62857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找出平假名对应的正确的片假名。め（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メ　　　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ス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セ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ソ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68121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18910" y="142937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哪一项是“馬”的平假名。（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くま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かま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うま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さま</a:t>
            </a:r>
          </a:p>
        </p:txBody>
      </p:sp>
    </p:spTree>
    <p:extLst>
      <p:ext uri="{BB962C8B-B14F-4D97-AF65-F5344CB8AC3E}">
        <p14:creationId xmlns:p14="http://schemas.microsoft.com/office/powerpoint/2010/main" val="2518024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手写假名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8" t="41445" r="1163" b="44924"/>
          <a:stretch/>
        </p:blipFill>
        <p:spPr>
          <a:xfrm>
            <a:off x="197274" y="465008"/>
            <a:ext cx="8505652" cy="1171666"/>
          </a:xfrm>
          <a:prstGeom prst="rect">
            <a:avLst/>
          </a:prstGeom>
        </p:spPr>
      </p:pic>
      <p:pic>
        <p:nvPicPr>
          <p:cNvPr id="3" name="図 2" descr="平仮名書く順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98" b="23776"/>
          <a:stretch/>
        </p:blipFill>
        <p:spPr>
          <a:xfrm>
            <a:off x="181148" y="2025037"/>
            <a:ext cx="8505652" cy="1517438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33956" y="1832969"/>
            <a:ext cx="519525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33534" y="1821340"/>
            <a:ext cx="44736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由</a:t>
            </a:r>
          </a:p>
        </p:txBody>
      </p:sp>
      <p:pic>
        <p:nvPicPr>
          <p:cNvPr id="7" name="图片 6" descr="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260" r="49003" b="18704"/>
          <a:stretch/>
        </p:blipFill>
        <p:spPr>
          <a:xfrm rot="10800000" flipH="1">
            <a:off x="7013589" y="3542475"/>
            <a:ext cx="894736" cy="12944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08326" y="4113357"/>
            <a:ext cx="57724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yo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753824" y="3391715"/>
            <a:ext cx="1949102" cy="1751785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3956" y="64898"/>
            <a:ext cx="96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ya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37804" y="151168"/>
            <a:ext cx="92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i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42962" y="151168"/>
            <a:ext cx="71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yu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8841" y="151168"/>
            <a:ext cx="41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e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84547" y="151168"/>
            <a:ext cx="7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yo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34167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八百屋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1" y="1"/>
            <a:ext cx="5227999" cy="2932907"/>
          </a:xfrm>
          <a:prstGeom prst="rect">
            <a:avLst/>
          </a:prstGeom>
        </p:spPr>
      </p:pic>
      <p:pic>
        <p:nvPicPr>
          <p:cNvPr id="3" name="図 2" descr="野菜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675" y="1799459"/>
            <a:ext cx="4458721" cy="3344041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5745633" y="582544"/>
            <a:ext cx="3188763" cy="8044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やおや（八百屋）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蔬菜店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048023" y="3476775"/>
            <a:ext cx="3242706" cy="7304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やさい（野菜）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</a:p>
          <a:p>
            <a:pPr algn="ctr"/>
            <a:r>
              <a:rPr kumimoji="1" lang="zh-CN" altLang="en-US" sz="2000" dirty="0"/>
              <a:t>蔬菜</a:t>
            </a:r>
            <a:endParaRPr kumimoji="1" lang="ja-JP" altLang="en-US" sz="20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7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お湯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b="5061"/>
          <a:stretch/>
        </p:blipFill>
        <p:spPr>
          <a:xfrm>
            <a:off x="0" y="3053598"/>
            <a:ext cx="5092159" cy="2035793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5510912" y="3657655"/>
            <a:ext cx="3366003" cy="11096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おゆ（お湯）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</a:p>
          <a:p>
            <a:pPr algn="ctr"/>
            <a:r>
              <a:rPr kumimoji="1" lang="zh-CN" altLang="en-US" sz="2000" dirty="0"/>
              <a:t>热水</a:t>
            </a:r>
            <a:r>
              <a:rPr kumimoji="1" lang="en-US" altLang="zh-CN" sz="2000" dirty="0"/>
              <a:t>♨️</a:t>
            </a:r>
            <a:endParaRPr kumimoji="1" lang="ja-JP" altLang="en-US" sz="2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4" name="图片 3" descr="屏幕快照 2018-08-02 上午10.50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0"/>
            <a:ext cx="74422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68782" y="1579798"/>
            <a:ext cx="51829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找出片假名对应的正确平假名。ユ（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ゆ　　　　 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よ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ろ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や</a:t>
            </a:r>
          </a:p>
        </p:txBody>
      </p:sp>
    </p:spTree>
    <p:extLst>
      <p:ext uri="{BB962C8B-B14F-4D97-AF65-F5344CB8AC3E}">
        <p14:creationId xmlns:p14="http://schemas.microsoft.com/office/powerpoint/2010/main" val="34497149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手写假名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0" t="56254" r="1298" b="28608"/>
          <a:stretch/>
        </p:blipFill>
        <p:spPr>
          <a:xfrm>
            <a:off x="295913" y="581741"/>
            <a:ext cx="8285546" cy="1270226"/>
          </a:xfrm>
          <a:prstGeom prst="rect">
            <a:avLst/>
          </a:prstGeom>
        </p:spPr>
      </p:pic>
      <p:pic>
        <p:nvPicPr>
          <p:cNvPr id="4" name="図 3" descr="平仮名書く順.g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16" b="16675"/>
          <a:stretch/>
        </p:blipFill>
        <p:spPr>
          <a:xfrm>
            <a:off x="295913" y="2297412"/>
            <a:ext cx="8199238" cy="1356548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46737" y="249171"/>
            <a:ext cx="680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ra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8766" y="263514"/>
            <a:ext cx="51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ri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5916" y="302337"/>
            <a:ext cx="83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ru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9630" y="263514"/>
            <a:ext cx="63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re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3344" y="302337"/>
            <a:ext cx="81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ro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70363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10.1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2" y="971136"/>
            <a:ext cx="1499092" cy="3012326"/>
          </a:xfrm>
          <a:prstGeom prst="rect">
            <a:avLst/>
          </a:prstGeom>
        </p:spPr>
      </p:pic>
      <p:pic>
        <p:nvPicPr>
          <p:cNvPr id="3" name="图片 2" descr="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" b="8706"/>
          <a:stretch/>
        </p:blipFill>
        <p:spPr>
          <a:xfrm>
            <a:off x="4456725" y="680358"/>
            <a:ext cx="3636750" cy="34783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208" y="649478"/>
            <a:ext cx="529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微软雅黑"/>
                <a:ea typeface="微软雅黑"/>
                <a:cs typeface="微软雅黑"/>
              </a:rPr>
              <a:t>ra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886603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10.14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r="6583"/>
          <a:stretch/>
        </p:blipFill>
        <p:spPr>
          <a:xfrm>
            <a:off x="1183362" y="781778"/>
            <a:ext cx="1742383" cy="3721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84044" y="2404268"/>
            <a:ext cx="22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利（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li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）刀旁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7828" y="388957"/>
            <a:ext cx="69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ri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2182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4" descr="房子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" y="1630882"/>
            <a:ext cx="4374485" cy="2963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強調線吹き出し 2 5"/>
          <p:cNvSpPr/>
          <p:nvPr/>
        </p:nvSpPr>
        <p:spPr>
          <a:xfrm>
            <a:off x="5757220" y="1862037"/>
            <a:ext cx="2459118" cy="1364507"/>
          </a:xfrm>
          <a:prstGeom prst="accentCallout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eiti SC Light"/>
                <a:ea typeface="Heiti SC Light"/>
                <a:cs typeface="Heiti SC Light"/>
              </a:rPr>
              <a:t>家（いえ）</a:t>
            </a:r>
            <a:endParaRPr kumimoji="1" lang="ja-JP" altLang="en-US" sz="32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5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10.1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31" y="1035217"/>
            <a:ext cx="1586887" cy="30864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3499" y="1399799"/>
            <a:ext cx="72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63499" y="3276159"/>
            <a:ext cx="57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43156" y="2437344"/>
            <a:ext cx="45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Lu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上“歹”徒劫走了</a:t>
            </a:r>
            <a:r>
              <a:rPr kumimoji="1" lang="zh-CN" altLang="zh-CN" sz="2400" dirty="0">
                <a:latin typeface="微软雅黑"/>
                <a:ea typeface="微软雅黑"/>
                <a:cs typeface="微软雅黑"/>
              </a:rPr>
              <a:t>“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儿”子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0413" y="393037"/>
            <a:ext cx="60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ru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10674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10.14.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"/>
          <a:stretch/>
        </p:blipFill>
        <p:spPr>
          <a:xfrm>
            <a:off x="737929" y="672203"/>
            <a:ext cx="1953484" cy="37488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1346" y="1367042"/>
            <a:ext cx="695534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11347" y="3404550"/>
            <a:ext cx="695534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微软雅黑"/>
                <a:ea typeface="微软雅黑"/>
                <a:cs typeface="微软雅黑"/>
              </a:rPr>
              <a:t>V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548" y="2292977"/>
            <a:ext cx="29030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微软雅黑"/>
                <a:ea typeface="微软雅黑"/>
                <a:cs typeface="微软雅黑"/>
              </a:rPr>
              <a:t>Lai</a:t>
            </a:r>
            <a:r>
              <a:rPr kumimoji="1" lang="zh-CN" altLang="en-US" sz="3200" dirty="0">
                <a:latin typeface="微软雅黑"/>
                <a:ea typeface="微软雅黑"/>
                <a:cs typeface="微软雅黑"/>
              </a:rPr>
              <a:t> 水了 耶</a:t>
            </a:r>
            <a:r>
              <a:rPr kumimoji="1" lang="en-US" altLang="zh-CN" sz="3200" dirty="0">
                <a:latin typeface="微软雅黑"/>
                <a:ea typeface="微软雅黑"/>
                <a:cs typeface="微软雅黑"/>
              </a:rPr>
              <a:t>✌️V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7526" y="264048"/>
            <a:ext cx="52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re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712362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8-08-02 上午10.15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0" y="539471"/>
            <a:ext cx="2277959" cy="39817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5950" y="1315163"/>
            <a:ext cx="53677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75950" y="3461753"/>
            <a:ext cx="53677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50179" y="2515921"/>
            <a:ext cx="3613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“万”“口”</a:t>
            </a:r>
            <a:r>
              <a:rPr kumimoji="1" lang="en-US" altLang="zh-CN" sz="2800" dirty="0" err="1">
                <a:latin typeface="微软雅黑"/>
                <a:ea typeface="微软雅黑"/>
                <a:cs typeface="微软雅黑"/>
              </a:rPr>
              <a:t>lao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2165" y="393037"/>
            <a:ext cx="69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ro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552611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樱花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08" y="2350480"/>
            <a:ext cx="3807381" cy="17875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図 2" descr="城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41" y="2212171"/>
            <a:ext cx="4065109" cy="2037081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280659" y="4138045"/>
            <a:ext cx="3045431" cy="8137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さくら（桜）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樱花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4714541" y="4249252"/>
            <a:ext cx="3843547" cy="8876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しろ（城）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</a:p>
          <a:p>
            <a:pPr algn="ctr"/>
            <a:r>
              <a:rPr kumimoji="1" lang="zh-CN" altLang="en-US" sz="2000" dirty="0"/>
              <a:t>城堡</a:t>
            </a:r>
            <a:endParaRPr kumimoji="1" lang="en-US" altLang="ja-JP" sz="20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6" name="图片 5" descr="屏幕快照 2018-08-02 上午10.50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2" y="1"/>
            <a:ext cx="6573548" cy="21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7766" y="1512946"/>
            <a:ext cx="6486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找出平假名对应的正确的片假名。ろ（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ル　　　　　 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ツ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チ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ロ</a:t>
            </a:r>
          </a:p>
        </p:txBody>
      </p:sp>
    </p:spTree>
    <p:extLst>
      <p:ext uri="{BB962C8B-B14F-4D97-AF65-F5344CB8AC3E}">
        <p14:creationId xmlns:p14="http://schemas.microsoft.com/office/powerpoint/2010/main" val="2722317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7132" y="1329100"/>
            <a:ext cx="6001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找出片假名对应的正确平假名。レ（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ら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ほ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れ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434006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83460" y="1312386"/>
            <a:ext cx="65029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找出平假名对应的正确的片假名。り（　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リ　　　　　　　　　　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イ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ル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マ</a:t>
            </a:r>
          </a:p>
        </p:txBody>
      </p:sp>
    </p:spTree>
    <p:extLst>
      <p:ext uri="{BB962C8B-B14F-4D97-AF65-F5344CB8AC3E}">
        <p14:creationId xmlns:p14="http://schemas.microsoft.com/office/powerpoint/2010/main" val="2512657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平仮名書く順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83596" b="7056"/>
          <a:stretch/>
        </p:blipFill>
        <p:spPr>
          <a:xfrm>
            <a:off x="752112" y="2626074"/>
            <a:ext cx="7457305" cy="1303791"/>
          </a:xfrm>
          <a:prstGeom prst="rect">
            <a:avLst/>
          </a:prstGeom>
        </p:spPr>
      </p:pic>
      <p:pic>
        <p:nvPicPr>
          <p:cNvPr id="3" name="図 2" descr="手写假名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0" t="72743" r="1298" b="13961"/>
          <a:stretch/>
        </p:blipFill>
        <p:spPr>
          <a:xfrm>
            <a:off x="838420" y="960520"/>
            <a:ext cx="7370997" cy="992587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1073541" y="498855"/>
            <a:ext cx="665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wa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0691" y="498855"/>
            <a:ext cx="65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i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3202" y="498855"/>
            <a:ext cx="680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u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67706" y="498855"/>
            <a:ext cx="90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48465" y="498855"/>
            <a:ext cx="86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wo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0131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0803" y="1496232"/>
            <a:ext cx="6051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找出平假名对应的正确的片假名。を（ ）</a:t>
            </a:r>
          </a:p>
          <a:p>
            <a:endParaRPr lang="zh-CN" altLang="en-US" sz="2400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A: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ワ　　　　　　 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B: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メ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C: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コ</a:t>
            </a:r>
          </a:p>
          <a:p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D: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ヲ</a:t>
            </a:r>
          </a:p>
        </p:txBody>
      </p:sp>
    </p:spTree>
    <p:extLst>
      <p:ext uri="{BB962C8B-B14F-4D97-AF65-F5344CB8AC3E}">
        <p14:creationId xmlns:p14="http://schemas.microsoft.com/office/powerpoint/2010/main" val="1387256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庭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861677" cy="2505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図 2" descr="hef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04" y="1712480"/>
            <a:ext cx="3533996" cy="3532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角丸四角形 3"/>
          <p:cNvSpPr/>
          <p:nvPr/>
        </p:nvSpPr>
        <p:spPr>
          <a:xfrm>
            <a:off x="6251148" y="332883"/>
            <a:ext cx="2712530" cy="7952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にわ（庭）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庭院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2256332" y="3180879"/>
            <a:ext cx="3353672" cy="6750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⓪</a:t>
            </a:r>
            <a:r>
              <a:rPr kumimoji="1" lang="ja-JP" altLang="en-US" sz="2000" dirty="0"/>
              <a:t>わふく（和服）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名</a:t>
            </a:r>
            <a:r>
              <a:rPr kumimoji="1" lang="en-US" altLang="ja-JP" sz="2000" dirty="0"/>
              <a:t>】</a:t>
            </a:r>
            <a:r>
              <a:rPr kumimoji="1" lang="zh-CN" altLang="en-US" sz="2000" dirty="0"/>
              <a:t>和服</a:t>
            </a:r>
            <a:endParaRPr kumimoji="1" lang="en-US" altLang="zh-CN" sz="200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1270</Words>
  <Application>Microsoft Macintosh PowerPoint</Application>
  <PresentationFormat>全屏显示(16:9)</PresentationFormat>
  <Paragraphs>430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9" baseType="lpstr">
      <vt:lpstr>宋体</vt:lpstr>
      <vt:lpstr>微软雅黑</vt:lpstr>
      <vt:lpstr>Heiti SC Light</vt:lpstr>
      <vt:lpstr>ＭＳ Ｐゴシック</vt:lpstr>
      <vt:lpstr>Arial</vt:lpstr>
      <vt:lpstr>Calibri</vt:lpstr>
      <vt:lpstr>Helvetica Neue For Number</vt:lpstr>
      <vt:lpstr>Office 主题</vt:lpstr>
      <vt:lpstr>PowerPoint 演示文稿</vt:lpstr>
      <vt:lpstr>书写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hxx
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第二讲 发音</dc:title>
  <dc:creator>xiaoxu han</dc:creator>
  <cp:lastModifiedBy>kongxiangyu0411@yahoo.co.jp</cp:lastModifiedBy>
  <cp:revision>108</cp:revision>
  <dcterms:created xsi:type="dcterms:W3CDTF">2018-07-22T02:17:37Z</dcterms:created>
  <dcterms:modified xsi:type="dcterms:W3CDTF">2019-06-24T06:32:39Z</dcterms:modified>
</cp:coreProperties>
</file>